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24"/>
  </p:notesMasterIdLst>
  <p:handoutMasterIdLst>
    <p:handoutMasterId r:id="rId25"/>
  </p:handoutMasterIdLst>
  <p:sldIdLst>
    <p:sldId id="2241" r:id="rId2"/>
    <p:sldId id="2286" r:id="rId3"/>
    <p:sldId id="2228" r:id="rId4"/>
    <p:sldId id="2289" r:id="rId5"/>
    <p:sldId id="2237" r:id="rId6"/>
    <p:sldId id="2304" r:id="rId7"/>
    <p:sldId id="2303" r:id="rId8"/>
    <p:sldId id="2288" r:id="rId9"/>
    <p:sldId id="2242" r:id="rId10"/>
    <p:sldId id="2292" r:id="rId11"/>
    <p:sldId id="2294" r:id="rId12"/>
    <p:sldId id="2290" r:id="rId13"/>
    <p:sldId id="2291" r:id="rId14"/>
    <p:sldId id="2293" r:id="rId15"/>
    <p:sldId id="2299" r:id="rId16"/>
    <p:sldId id="2296" r:id="rId17"/>
    <p:sldId id="2297" r:id="rId18"/>
    <p:sldId id="2298" r:id="rId19"/>
    <p:sldId id="2300" r:id="rId20"/>
    <p:sldId id="2301" r:id="rId21"/>
    <p:sldId id="2302" r:id="rId22"/>
    <p:sldId id="2267" r:id="rId23"/>
  </p:sldIdLst>
  <p:sldSz cx="6858000" cy="5143500"/>
  <p:notesSz cx="9945688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gh Tech" initials="H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E2D"/>
    <a:srgbClr val="071A27"/>
    <a:srgbClr val="EFCB9B"/>
    <a:srgbClr val="F3D8B3"/>
    <a:srgbClr val="EDC38B"/>
    <a:srgbClr val="1D1D1D"/>
    <a:srgbClr val="237DB9"/>
    <a:srgbClr val="CCFFCC"/>
    <a:srgbClr val="83684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50000" autoAdjust="0"/>
  </p:normalViewPr>
  <p:slideViewPr>
    <p:cSldViewPr snapToObjects="1">
      <p:cViewPr>
        <p:scale>
          <a:sx n="69" d="100"/>
          <a:sy n="69" d="100"/>
        </p:scale>
        <p:origin x="-1860" y="-57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3570"/>
    </p:cViewPr>
  </p:sorterViewPr>
  <p:notesViewPr>
    <p:cSldViewPr snapToObjects="1">
      <p:cViewPr varScale="1">
        <p:scale>
          <a:sx n="75" d="100"/>
          <a:sy n="75" d="100"/>
        </p:scale>
        <p:origin x="1698" y="72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608D7-CDE1-7A43-915A-1747E3014416}" type="doc">
      <dgm:prSet loTypeId="urn:microsoft.com/office/officeart/2005/8/layout/radial1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19AB411-FBFB-F74B-B111-EA49EC739044}">
      <dgm:prSet phldrT="[Metin]"/>
      <dgm:spPr/>
      <dgm:t>
        <a:bodyPr/>
        <a:lstStyle/>
        <a:p>
          <a:r>
            <a:rPr lang="tr-TR" dirty="0" smtClean="0"/>
            <a:t>Enstitü Müdürü</a:t>
          </a:r>
          <a:endParaRPr lang="tr-TR" dirty="0"/>
        </a:p>
      </dgm:t>
    </dgm:pt>
    <dgm:pt modelId="{973305AB-A418-4E4A-BC80-33EDB7BF0656}" type="parTrans" cxnId="{A68F0DB6-1204-BB40-8F96-7B26F9F1F5B7}">
      <dgm:prSet/>
      <dgm:spPr/>
      <dgm:t>
        <a:bodyPr/>
        <a:lstStyle/>
        <a:p>
          <a:endParaRPr lang="tr-TR"/>
        </a:p>
      </dgm:t>
    </dgm:pt>
    <dgm:pt modelId="{DD2DC36A-5CAB-1F48-8685-6BDD0B782FEA}" type="sibTrans" cxnId="{A68F0DB6-1204-BB40-8F96-7B26F9F1F5B7}">
      <dgm:prSet/>
      <dgm:spPr/>
      <dgm:t>
        <a:bodyPr/>
        <a:lstStyle/>
        <a:p>
          <a:endParaRPr lang="tr-TR"/>
        </a:p>
      </dgm:t>
    </dgm:pt>
    <dgm:pt modelId="{A9F459A1-C529-554D-B3D0-F7247B796740}">
      <dgm:prSet phldrT="[Metin]"/>
      <dgm:spPr/>
      <dgm:t>
        <a:bodyPr/>
        <a:lstStyle/>
        <a:p>
          <a:r>
            <a:rPr lang="tr-TR" dirty="0" smtClean="0"/>
            <a:t>1 Enstitü Sekreteri</a:t>
          </a:r>
          <a:endParaRPr lang="tr-TR" dirty="0"/>
        </a:p>
      </dgm:t>
    </dgm:pt>
    <dgm:pt modelId="{25C47BD8-EE33-424D-8957-FCA4148087B3}" type="parTrans" cxnId="{B72D4A84-85DF-4D4A-955B-2DE6F651CFD3}">
      <dgm:prSet/>
      <dgm:spPr/>
      <dgm:t>
        <a:bodyPr/>
        <a:lstStyle/>
        <a:p>
          <a:endParaRPr lang="tr-TR"/>
        </a:p>
      </dgm:t>
    </dgm:pt>
    <dgm:pt modelId="{6D6A9CBD-7255-9B45-8ADD-325EFC29DD81}" type="sibTrans" cxnId="{B72D4A84-85DF-4D4A-955B-2DE6F651CFD3}">
      <dgm:prSet/>
      <dgm:spPr/>
      <dgm:t>
        <a:bodyPr/>
        <a:lstStyle/>
        <a:p>
          <a:endParaRPr lang="tr-TR"/>
        </a:p>
      </dgm:t>
    </dgm:pt>
    <dgm:pt modelId="{6CFADA8A-904B-8949-98BD-46E911DE1316}">
      <dgm:prSet phldrT="[Metin]"/>
      <dgm:spPr/>
      <dgm:t>
        <a:bodyPr/>
        <a:lstStyle/>
        <a:p>
          <a:r>
            <a:rPr lang="tr-TR" dirty="0" smtClean="0"/>
            <a:t>4 Öğretim Üyesi</a:t>
          </a:r>
        </a:p>
        <a:p>
          <a:r>
            <a:rPr lang="tr-TR" dirty="0" smtClean="0"/>
            <a:t>7 Araştırma Görevlisi</a:t>
          </a:r>
          <a:endParaRPr lang="tr-TR" dirty="0"/>
        </a:p>
      </dgm:t>
    </dgm:pt>
    <dgm:pt modelId="{44890CC2-416C-F741-9908-BAFFEDCB5241}" type="parTrans" cxnId="{281626F3-84FD-BD42-965E-DFCE032A1DB8}">
      <dgm:prSet/>
      <dgm:spPr/>
      <dgm:t>
        <a:bodyPr/>
        <a:lstStyle/>
        <a:p>
          <a:endParaRPr lang="tr-TR"/>
        </a:p>
      </dgm:t>
    </dgm:pt>
    <dgm:pt modelId="{63FFF17D-4A3D-2247-83FA-5943EB64A55B}" type="sibTrans" cxnId="{281626F3-84FD-BD42-965E-DFCE032A1DB8}">
      <dgm:prSet/>
      <dgm:spPr/>
      <dgm:t>
        <a:bodyPr/>
        <a:lstStyle/>
        <a:p>
          <a:endParaRPr lang="tr-TR"/>
        </a:p>
      </dgm:t>
    </dgm:pt>
    <dgm:pt modelId="{1EB7D024-B034-0146-AE6E-DCC234D23C35}">
      <dgm:prSet phldrT="[Metin]"/>
      <dgm:spPr/>
      <dgm:t>
        <a:bodyPr/>
        <a:lstStyle/>
        <a:p>
          <a:r>
            <a:rPr lang="tr-TR" dirty="0" smtClean="0"/>
            <a:t>5 İdari Personel</a:t>
          </a:r>
          <a:endParaRPr lang="tr-TR" dirty="0"/>
        </a:p>
      </dgm:t>
    </dgm:pt>
    <dgm:pt modelId="{5EBDA91D-8010-C747-885F-D7C0D8EBBD30}" type="parTrans" cxnId="{067054DD-37F3-A84A-90DD-ADF61C434541}">
      <dgm:prSet/>
      <dgm:spPr/>
      <dgm:t>
        <a:bodyPr/>
        <a:lstStyle/>
        <a:p>
          <a:endParaRPr lang="tr-TR"/>
        </a:p>
      </dgm:t>
    </dgm:pt>
    <dgm:pt modelId="{D30E9AEC-21D4-8248-A020-4CF1347819AA}" type="sibTrans" cxnId="{067054DD-37F3-A84A-90DD-ADF61C434541}">
      <dgm:prSet/>
      <dgm:spPr/>
      <dgm:t>
        <a:bodyPr/>
        <a:lstStyle/>
        <a:p>
          <a:endParaRPr lang="tr-TR"/>
        </a:p>
      </dgm:t>
    </dgm:pt>
    <dgm:pt modelId="{48EF575F-B5F7-EA41-A8AD-21FACB8220AA}">
      <dgm:prSet phldrT="[Metin]"/>
      <dgm:spPr/>
      <dgm:t>
        <a:bodyPr/>
        <a:lstStyle/>
        <a:p>
          <a:r>
            <a:rPr lang="tr-TR" dirty="0" smtClean="0"/>
            <a:t>2 Müdür Yardımcısı </a:t>
          </a:r>
          <a:endParaRPr lang="tr-TR" dirty="0"/>
        </a:p>
      </dgm:t>
    </dgm:pt>
    <dgm:pt modelId="{9EE55B3B-1AB9-924C-A212-2FAF20F396FC}" type="parTrans" cxnId="{93DB9D92-CF77-5B47-8253-C6760F46E671}">
      <dgm:prSet/>
      <dgm:spPr/>
      <dgm:t>
        <a:bodyPr/>
        <a:lstStyle/>
        <a:p>
          <a:endParaRPr lang="tr-TR"/>
        </a:p>
      </dgm:t>
    </dgm:pt>
    <dgm:pt modelId="{76B3C13E-4183-F14C-9F64-EDB102D60F53}" type="sibTrans" cxnId="{93DB9D92-CF77-5B47-8253-C6760F46E671}">
      <dgm:prSet/>
      <dgm:spPr/>
      <dgm:t>
        <a:bodyPr/>
        <a:lstStyle/>
        <a:p>
          <a:endParaRPr lang="tr-TR"/>
        </a:p>
      </dgm:t>
    </dgm:pt>
    <dgm:pt modelId="{01B4235B-202C-E342-B9E6-58E449455860}" type="pres">
      <dgm:prSet presAssocID="{54D608D7-CDE1-7A43-915A-1747E30144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07C875F-1FA8-D946-BC17-A96CB8B75EFF}" type="pres">
      <dgm:prSet presAssocID="{919AB411-FBFB-F74B-B111-EA49EC739044}" presName="centerShape" presStyleLbl="node0" presStyleIdx="0" presStyleCnt="1"/>
      <dgm:spPr/>
      <dgm:t>
        <a:bodyPr/>
        <a:lstStyle/>
        <a:p>
          <a:endParaRPr lang="tr-TR"/>
        </a:p>
      </dgm:t>
    </dgm:pt>
    <dgm:pt modelId="{CE16DFE0-524C-F847-A0F5-EA2839B2064D}" type="pres">
      <dgm:prSet presAssocID="{25C47BD8-EE33-424D-8957-FCA4148087B3}" presName="Name9" presStyleLbl="parChTrans1D2" presStyleIdx="0" presStyleCnt="4"/>
      <dgm:spPr/>
      <dgm:t>
        <a:bodyPr/>
        <a:lstStyle/>
        <a:p>
          <a:endParaRPr lang="tr-TR"/>
        </a:p>
      </dgm:t>
    </dgm:pt>
    <dgm:pt modelId="{E201E097-B999-5743-ABCE-3827DEB8F1BF}" type="pres">
      <dgm:prSet presAssocID="{25C47BD8-EE33-424D-8957-FCA4148087B3}" presName="connTx" presStyleLbl="parChTrans1D2" presStyleIdx="0" presStyleCnt="4"/>
      <dgm:spPr/>
      <dgm:t>
        <a:bodyPr/>
        <a:lstStyle/>
        <a:p>
          <a:endParaRPr lang="tr-TR"/>
        </a:p>
      </dgm:t>
    </dgm:pt>
    <dgm:pt modelId="{B24CFDDC-C3F3-9346-ACA3-38FD08C638F1}" type="pres">
      <dgm:prSet presAssocID="{A9F459A1-C529-554D-B3D0-F7247B7967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E05EE1-F6F2-1B4C-9388-B2C8D8D6328F}" type="pres">
      <dgm:prSet presAssocID="{44890CC2-416C-F741-9908-BAFFEDCB5241}" presName="Name9" presStyleLbl="parChTrans1D2" presStyleIdx="1" presStyleCnt="4"/>
      <dgm:spPr/>
      <dgm:t>
        <a:bodyPr/>
        <a:lstStyle/>
        <a:p>
          <a:endParaRPr lang="tr-TR"/>
        </a:p>
      </dgm:t>
    </dgm:pt>
    <dgm:pt modelId="{5C50416A-9C4D-4540-977E-6A72D8BDE2C4}" type="pres">
      <dgm:prSet presAssocID="{44890CC2-416C-F741-9908-BAFFEDCB5241}" presName="connTx" presStyleLbl="parChTrans1D2" presStyleIdx="1" presStyleCnt="4"/>
      <dgm:spPr/>
      <dgm:t>
        <a:bodyPr/>
        <a:lstStyle/>
        <a:p>
          <a:endParaRPr lang="tr-TR"/>
        </a:p>
      </dgm:t>
    </dgm:pt>
    <dgm:pt modelId="{8690954E-2D08-7944-BAC4-9FCA3F07DD78}" type="pres">
      <dgm:prSet presAssocID="{6CFADA8A-904B-8949-98BD-46E911DE13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38B5A7-0838-4946-90A3-97A198DB83D0}" type="pres">
      <dgm:prSet presAssocID="{5EBDA91D-8010-C747-885F-D7C0D8EBBD30}" presName="Name9" presStyleLbl="parChTrans1D2" presStyleIdx="2" presStyleCnt="4"/>
      <dgm:spPr/>
      <dgm:t>
        <a:bodyPr/>
        <a:lstStyle/>
        <a:p>
          <a:endParaRPr lang="tr-TR"/>
        </a:p>
      </dgm:t>
    </dgm:pt>
    <dgm:pt modelId="{4A34D4F6-CA17-344C-99F0-D1D1BB2F55A8}" type="pres">
      <dgm:prSet presAssocID="{5EBDA91D-8010-C747-885F-D7C0D8EBBD30}" presName="connTx" presStyleLbl="parChTrans1D2" presStyleIdx="2" presStyleCnt="4"/>
      <dgm:spPr/>
      <dgm:t>
        <a:bodyPr/>
        <a:lstStyle/>
        <a:p>
          <a:endParaRPr lang="tr-TR"/>
        </a:p>
      </dgm:t>
    </dgm:pt>
    <dgm:pt modelId="{499A101D-834D-A34D-8BBD-5E54EB1CFB59}" type="pres">
      <dgm:prSet presAssocID="{1EB7D024-B034-0146-AE6E-DCC234D23C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67CFC1-6F19-3342-AA04-3F8F1760B094}" type="pres">
      <dgm:prSet presAssocID="{9EE55B3B-1AB9-924C-A212-2FAF20F396FC}" presName="Name9" presStyleLbl="parChTrans1D2" presStyleIdx="3" presStyleCnt="4"/>
      <dgm:spPr/>
      <dgm:t>
        <a:bodyPr/>
        <a:lstStyle/>
        <a:p>
          <a:endParaRPr lang="tr-TR"/>
        </a:p>
      </dgm:t>
    </dgm:pt>
    <dgm:pt modelId="{6B979E18-214E-9A4C-BB64-FFFAB142D49F}" type="pres">
      <dgm:prSet presAssocID="{9EE55B3B-1AB9-924C-A212-2FAF20F396FC}" presName="connTx" presStyleLbl="parChTrans1D2" presStyleIdx="3" presStyleCnt="4"/>
      <dgm:spPr/>
      <dgm:t>
        <a:bodyPr/>
        <a:lstStyle/>
        <a:p>
          <a:endParaRPr lang="tr-TR"/>
        </a:p>
      </dgm:t>
    </dgm:pt>
    <dgm:pt modelId="{9602A154-6C53-7341-A6A0-26797EF9C257}" type="pres">
      <dgm:prSet presAssocID="{48EF575F-B5F7-EA41-A8AD-21FACB8220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7B65A7-B22F-234E-B202-C848C8AE8509}" type="presOf" srcId="{5EBDA91D-8010-C747-885F-D7C0D8EBBD30}" destId="{F738B5A7-0838-4946-90A3-97A198DB83D0}" srcOrd="0" destOrd="0" presId="urn:microsoft.com/office/officeart/2005/8/layout/radial1"/>
    <dgm:cxn modelId="{00668850-786B-CC43-B196-7D792E1EDA86}" type="presOf" srcId="{6CFADA8A-904B-8949-98BD-46E911DE1316}" destId="{8690954E-2D08-7944-BAC4-9FCA3F07DD78}" srcOrd="0" destOrd="0" presId="urn:microsoft.com/office/officeart/2005/8/layout/radial1"/>
    <dgm:cxn modelId="{A68F0DB6-1204-BB40-8F96-7B26F9F1F5B7}" srcId="{54D608D7-CDE1-7A43-915A-1747E3014416}" destId="{919AB411-FBFB-F74B-B111-EA49EC739044}" srcOrd="0" destOrd="0" parTransId="{973305AB-A418-4E4A-BC80-33EDB7BF0656}" sibTransId="{DD2DC36A-5CAB-1F48-8685-6BDD0B782FEA}"/>
    <dgm:cxn modelId="{93DB9D92-CF77-5B47-8253-C6760F46E671}" srcId="{919AB411-FBFB-F74B-B111-EA49EC739044}" destId="{48EF575F-B5F7-EA41-A8AD-21FACB8220AA}" srcOrd="3" destOrd="0" parTransId="{9EE55B3B-1AB9-924C-A212-2FAF20F396FC}" sibTransId="{76B3C13E-4183-F14C-9F64-EDB102D60F53}"/>
    <dgm:cxn modelId="{2FCB1805-3817-1F48-8AEA-A3BC81EA3737}" type="presOf" srcId="{919AB411-FBFB-F74B-B111-EA49EC739044}" destId="{907C875F-1FA8-D946-BC17-A96CB8B75EFF}" srcOrd="0" destOrd="0" presId="urn:microsoft.com/office/officeart/2005/8/layout/radial1"/>
    <dgm:cxn modelId="{3717CED2-6061-074C-A504-85ABB7C15176}" type="presOf" srcId="{25C47BD8-EE33-424D-8957-FCA4148087B3}" destId="{CE16DFE0-524C-F847-A0F5-EA2839B2064D}" srcOrd="0" destOrd="0" presId="urn:microsoft.com/office/officeart/2005/8/layout/radial1"/>
    <dgm:cxn modelId="{A90F7473-2284-2E4C-B6D8-27079E0C1BD1}" type="presOf" srcId="{5EBDA91D-8010-C747-885F-D7C0D8EBBD30}" destId="{4A34D4F6-CA17-344C-99F0-D1D1BB2F55A8}" srcOrd="1" destOrd="0" presId="urn:microsoft.com/office/officeart/2005/8/layout/radial1"/>
    <dgm:cxn modelId="{ED96DCA0-52AB-BB4C-ACD4-2F027AD78144}" type="presOf" srcId="{48EF575F-B5F7-EA41-A8AD-21FACB8220AA}" destId="{9602A154-6C53-7341-A6A0-26797EF9C257}" srcOrd="0" destOrd="0" presId="urn:microsoft.com/office/officeart/2005/8/layout/radial1"/>
    <dgm:cxn modelId="{F640B94C-E164-1B47-93A5-B26B4E8833C3}" type="presOf" srcId="{9EE55B3B-1AB9-924C-A212-2FAF20F396FC}" destId="{0D67CFC1-6F19-3342-AA04-3F8F1760B094}" srcOrd="0" destOrd="0" presId="urn:microsoft.com/office/officeart/2005/8/layout/radial1"/>
    <dgm:cxn modelId="{6AAD01AE-CF91-5A43-A0D5-E690B79E733E}" type="presOf" srcId="{44890CC2-416C-F741-9908-BAFFEDCB5241}" destId="{7AE05EE1-F6F2-1B4C-9388-B2C8D8D6328F}" srcOrd="0" destOrd="0" presId="urn:microsoft.com/office/officeart/2005/8/layout/radial1"/>
    <dgm:cxn modelId="{F2EE354A-E063-1949-9607-1DD47BF93AD5}" type="presOf" srcId="{54D608D7-CDE1-7A43-915A-1747E3014416}" destId="{01B4235B-202C-E342-B9E6-58E449455860}" srcOrd="0" destOrd="0" presId="urn:microsoft.com/office/officeart/2005/8/layout/radial1"/>
    <dgm:cxn modelId="{281626F3-84FD-BD42-965E-DFCE032A1DB8}" srcId="{919AB411-FBFB-F74B-B111-EA49EC739044}" destId="{6CFADA8A-904B-8949-98BD-46E911DE1316}" srcOrd="1" destOrd="0" parTransId="{44890CC2-416C-F741-9908-BAFFEDCB5241}" sibTransId="{63FFF17D-4A3D-2247-83FA-5943EB64A55B}"/>
    <dgm:cxn modelId="{067054DD-37F3-A84A-90DD-ADF61C434541}" srcId="{919AB411-FBFB-F74B-B111-EA49EC739044}" destId="{1EB7D024-B034-0146-AE6E-DCC234D23C35}" srcOrd="2" destOrd="0" parTransId="{5EBDA91D-8010-C747-885F-D7C0D8EBBD30}" sibTransId="{D30E9AEC-21D4-8248-A020-4CF1347819AA}"/>
    <dgm:cxn modelId="{272719E7-01CD-4D46-968D-252195A34682}" type="presOf" srcId="{A9F459A1-C529-554D-B3D0-F7247B796740}" destId="{B24CFDDC-C3F3-9346-ACA3-38FD08C638F1}" srcOrd="0" destOrd="0" presId="urn:microsoft.com/office/officeart/2005/8/layout/radial1"/>
    <dgm:cxn modelId="{F9B6A4CC-D73E-074F-BB3B-A7190EE8119D}" type="presOf" srcId="{1EB7D024-B034-0146-AE6E-DCC234D23C35}" destId="{499A101D-834D-A34D-8BBD-5E54EB1CFB59}" srcOrd="0" destOrd="0" presId="urn:microsoft.com/office/officeart/2005/8/layout/radial1"/>
    <dgm:cxn modelId="{AE879EA7-EB02-8D44-8C99-6B53990964AC}" type="presOf" srcId="{9EE55B3B-1AB9-924C-A212-2FAF20F396FC}" destId="{6B979E18-214E-9A4C-BB64-FFFAB142D49F}" srcOrd="1" destOrd="0" presId="urn:microsoft.com/office/officeart/2005/8/layout/radial1"/>
    <dgm:cxn modelId="{B72D4A84-85DF-4D4A-955B-2DE6F651CFD3}" srcId="{919AB411-FBFB-F74B-B111-EA49EC739044}" destId="{A9F459A1-C529-554D-B3D0-F7247B796740}" srcOrd="0" destOrd="0" parTransId="{25C47BD8-EE33-424D-8957-FCA4148087B3}" sibTransId="{6D6A9CBD-7255-9B45-8ADD-325EFC29DD81}"/>
    <dgm:cxn modelId="{25BE8204-6429-5C44-93A1-1AEE31CA7227}" type="presOf" srcId="{25C47BD8-EE33-424D-8957-FCA4148087B3}" destId="{E201E097-B999-5743-ABCE-3827DEB8F1BF}" srcOrd="1" destOrd="0" presId="urn:microsoft.com/office/officeart/2005/8/layout/radial1"/>
    <dgm:cxn modelId="{A2A0AD09-58BD-3141-A68C-12FBDD174D9B}" type="presOf" srcId="{44890CC2-416C-F741-9908-BAFFEDCB5241}" destId="{5C50416A-9C4D-4540-977E-6A72D8BDE2C4}" srcOrd="1" destOrd="0" presId="urn:microsoft.com/office/officeart/2005/8/layout/radial1"/>
    <dgm:cxn modelId="{D796FE01-6649-D04D-AE6D-650F523FF604}" type="presParOf" srcId="{01B4235B-202C-E342-B9E6-58E449455860}" destId="{907C875F-1FA8-D946-BC17-A96CB8B75EFF}" srcOrd="0" destOrd="0" presId="urn:microsoft.com/office/officeart/2005/8/layout/radial1"/>
    <dgm:cxn modelId="{75DE87E5-96A0-2B4A-85EE-F64D4C02547A}" type="presParOf" srcId="{01B4235B-202C-E342-B9E6-58E449455860}" destId="{CE16DFE0-524C-F847-A0F5-EA2839B2064D}" srcOrd="1" destOrd="0" presId="urn:microsoft.com/office/officeart/2005/8/layout/radial1"/>
    <dgm:cxn modelId="{07E383F4-ABC7-6F4D-A966-4E869A709C55}" type="presParOf" srcId="{CE16DFE0-524C-F847-A0F5-EA2839B2064D}" destId="{E201E097-B999-5743-ABCE-3827DEB8F1BF}" srcOrd="0" destOrd="0" presId="urn:microsoft.com/office/officeart/2005/8/layout/radial1"/>
    <dgm:cxn modelId="{6FEB45B4-6F9E-A840-B11F-0EFA115E0F20}" type="presParOf" srcId="{01B4235B-202C-E342-B9E6-58E449455860}" destId="{B24CFDDC-C3F3-9346-ACA3-38FD08C638F1}" srcOrd="2" destOrd="0" presId="urn:microsoft.com/office/officeart/2005/8/layout/radial1"/>
    <dgm:cxn modelId="{0D350F3A-0D55-934F-A18F-BE2E4FA730E9}" type="presParOf" srcId="{01B4235B-202C-E342-B9E6-58E449455860}" destId="{7AE05EE1-F6F2-1B4C-9388-B2C8D8D6328F}" srcOrd="3" destOrd="0" presId="urn:microsoft.com/office/officeart/2005/8/layout/radial1"/>
    <dgm:cxn modelId="{1EDF20F8-C79F-3645-A9D9-888E55E8D444}" type="presParOf" srcId="{7AE05EE1-F6F2-1B4C-9388-B2C8D8D6328F}" destId="{5C50416A-9C4D-4540-977E-6A72D8BDE2C4}" srcOrd="0" destOrd="0" presId="urn:microsoft.com/office/officeart/2005/8/layout/radial1"/>
    <dgm:cxn modelId="{11CA3015-8B5F-C044-A88A-28E07B58F50C}" type="presParOf" srcId="{01B4235B-202C-E342-B9E6-58E449455860}" destId="{8690954E-2D08-7944-BAC4-9FCA3F07DD78}" srcOrd="4" destOrd="0" presId="urn:microsoft.com/office/officeart/2005/8/layout/radial1"/>
    <dgm:cxn modelId="{2F446C46-3914-874E-9C62-B0429D231B0E}" type="presParOf" srcId="{01B4235B-202C-E342-B9E6-58E449455860}" destId="{F738B5A7-0838-4946-90A3-97A198DB83D0}" srcOrd="5" destOrd="0" presId="urn:microsoft.com/office/officeart/2005/8/layout/radial1"/>
    <dgm:cxn modelId="{0AE9A951-A964-6141-B6A8-47EDC4E56199}" type="presParOf" srcId="{F738B5A7-0838-4946-90A3-97A198DB83D0}" destId="{4A34D4F6-CA17-344C-99F0-D1D1BB2F55A8}" srcOrd="0" destOrd="0" presId="urn:microsoft.com/office/officeart/2005/8/layout/radial1"/>
    <dgm:cxn modelId="{AE51C5B8-539B-E24D-BB22-10668E48F35F}" type="presParOf" srcId="{01B4235B-202C-E342-B9E6-58E449455860}" destId="{499A101D-834D-A34D-8BBD-5E54EB1CFB59}" srcOrd="6" destOrd="0" presId="urn:microsoft.com/office/officeart/2005/8/layout/radial1"/>
    <dgm:cxn modelId="{9F5D7505-CA01-5D4F-A393-A33867F6B91D}" type="presParOf" srcId="{01B4235B-202C-E342-B9E6-58E449455860}" destId="{0D67CFC1-6F19-3342-AA04-3F8F1760B094}" srcOrd="7" destOrd="0" presId="urn:microsoft.com/office/officeart/2005/8/layout/radial1"/>
    <dgm:cxn modelId="{BE11EBB6-D15A-3747-9F83-FB619DD67139}" type="presParOf" srcId="{0D67CFC1-6F19-3342-AA04-3F8F1760B094}" destId="{6B979E18-214E-9A4C-BB64-FFFAB142D49F}" srcOrd="0" destOrd="0" presId="urn:microsoft.com/office/officeart/2005/8/layout/radial1"/>
    <dgm:cxn modelId="{E6618726-161F-6446-A064-73139BD1623D}" type="presParOf" srcId="{01B4235B-202C-E342-B9E6-58E449455860}" destId="{9602A154-6C53-7341-A6A0-26797EF9C25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C875F-1FA8-D946-BC17-A96CB8B75EFF}">
      <dsp:nvSpPr>
        <dsp:cNvPr id="0" name=""/>
        <dsp:cNvSpPr/>
      </dsp:nvSpPr>
      <dsp:spPr>
        <a:xfrm>
          <a:off x="2042532" y="1242432"/>
          <a:ext cx="944135" cy="944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Enstitü Müdürü</a:t>
          </a:r>
          <a:endParaRPr lang="tr-TR" sz="1500" kern="1200" dirty="0"/>
        </a:p>
      </dsp:txBody>
      <dsp:txXfrm>
        <a:off x="2180797" y="1380697"/>
        <a:ext cx="667605" cy="667605"/>
      </dsp:txXfrm>
    </dsp:sp>
    <dsp:sp modelId="{CE16DFE0-524C-F847-A0F5-EA2839B2064D}">
      <dsp:nvSpPr>
        <dsp:cNvPr id="0" name=""/>
        <dsp:cNvSpPr/>
      </dsp:nvSpPr>
      <dsp:spPr>
        <a:xfrm rot="16200000">
          <a:off x="2372043" y="1082979"/>
          <a:ext cx="285113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285113" y="168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507472" y="1092747"/>
        <a:ext cx="14255" cy="14255"/>
      </dsp:txXfrm>
    </dsp:sp>
    <dsp:sp modelId="{B24CFDDC-C3F3-9346-ACA3-38FD08C638F1}">
      <dsp:nvSpPr>
        <dsp:cNvPr id="0" name=""/>
        <dsp:cNvSpPr/>
      </dsp:nvSpPr>
      <dsp:spPr>
        <a:xfrm>
          <a:off x="2042532" y="13183"/>
          <a:ext cx="944135" cy="9441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1 Enstitü Sekreteri</a:t>
          </a:r>
          <a:endParaRPr lang="tr-TR" sz="900" kern="1200" dirty="0"/>
        </a:p>
      </dsp:txBody>
      <dsp:txXfrm>
        <a:off x="2180797" y="151448"/>
        <a:ext cx="667605" cy="667605"/>
      </dsp:txXfrm>
    </dsp:sp>
    <dsp:sp modelId="{7AE05EE1-F6F2-1B4C-9388-B2C8D8D6328F}">
      <dsp:nvSpPr>
        <dsp:cNvPr id="0" name=""/>
        <dsp:cNvSpPr/>
      </dsp:nvSpPr>
      <dsp:spPr>
        <a:xfrm>
          <a:off x="2986667" y="1697604"/>
          <a:ext cx="285113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285113" y="168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122096" y="1707372"/>
        <a:ext cx="14255" cy="14255"/>
      </dsp:txXfrm>
    </dsp:sp>
    <dsp:sp modelId="{8690954E-2D08-7944-BAC4-9FCA3F07DD78}">
      <dsp:nvSpPr>
        <dsp:cNvPr id="0" name=""/>
        <dsp:cNvSpPr/>
      </dsp:nvSpPr>
      <dsp:spPr>
        <a:xfrm>
          <a:off x="3271780" y="1242432"/>
          <a:ext cx="944135" cy="944135"/>
        </a:xfrm>
        <a:prstGeom prst="ellipse">
          <a:avLst/>
        </a:prstGeom>
        <a:solidFill>
          <a:schemeClr val="accent2">
            <a:hueOff val="-1075957"/>
            <a:satOff val="529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4 Öğretim Üyesi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7 Araştırma Görevlisi</a:t>
          </a:r>
          <a:endParaRPr lang="tr-TR" sz="900" kern="1200" dirty="0"/>
        </a:p>
      </dsp:txBody>
      <dsp:txXfrm>
        <a:off x="3410045" y="1380697"/>
        <a:ext cx="667605" cy="667605"/>
      </dsp:txXfrm>
    </dsp:sp>
    <dsp:sp modelId="{F738B5A7-0838-4946-90A3-97A198DB83D0}">
      <dsp:nvSpPr>
        <dsp:cNvPr id="0" name=""/>
        <dsp:cNvSpPr/>
      </dsp:nvSpPr>
      <dsp:spPr>
        <a:xfrm rot="5400000">
          <a:off x="2372043" y="2312228"/>
          <a:ext cx="285113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285113" y="168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507472" y="2321996"/>
        <a:ext cx="14255" cy="14255"/>
      </dsp:txXfrm>
    </dsp:sp>
    <dsp:sp modelId="{499A101D-834D-A34D-8BBD-5E54EB1CFB59}">
      <dsp:nvSpPr>
        <dsp:cNvPr id="0" name=""/>
        <dsp:cNvSpPr/>
      </dsp:nvSpPr>
      <dsp:spPr>
        <a:xfrm>
          <a:off x="2042532" y="2471680"/>
          <a:ext cx="944135" cy="944135"/>
        </a:xfrm>
        <a:prstGeom prst="ellipse">
          <a:avLst/>
        </a:prstGeom>
        <a:solidFill>
          <a:schemeClr val="accent2">
            <a:hueOff val="-2151914"/>
            <a:satOff val="10581"/>
            <a:lumOff val="-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5 İdari Personel</a:t>
          </a:r>
          <a:endParaRPr lang="tr-TR" sz="900" kern="1200" dirty="0"/>
        </a:p>
      </dsp:txBody>
      <dsp:txXfrm>
        <a:off x="2180797" y="2609945"/>
        <a:ext cx="667605" cy="667605"/>
      </dsp:txXfrm>
    </dsp:sp>
    <dsp:sp modelId="{0D67CFC1-6F19-3342-AA04-3F8F1760B094}">
      <dsp:nvSpPr>
        <dsp:cNvPr id="0" name=""/>
        <dsp:cNvSpPr/>
      </dsp:nvSpPr>
      <dsp:spPr>
        <a:xfrm rot="10800000">
          <a:off x="1757419" y="1697604"/>
          <a:ext cx="285113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285113" y="168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1892847" y="1707372"/>
        <a:ext cx="14255" cy="14255"/>
      </dsp:txXfrm>
    </dsp:sp>
    <dsp:sp modelId="{9602A154-6C53-7341-A6A0-26797EF9C257}">
      <dsp:nvSpPr>
        <dsp:cNvPr id="0" name=""/>
        <dsp:cNvSpPr/>
      </dsp:nvSpPr>
      <dsp:spPr>
        <a:xfrm>
          <a:off x="813283" y="1242432"/>
          <a:ext cx="944135" cy="944135"/>
        </a:xfrm>
        <a:prstGeom prst="ellipse">
          <a:avLst/>
        </a:prstGeom>
        <a:solidFill>
          <a:schemeClr val="accent2">
            <a:hueOff val="-3227870"/>
            <a:satOff val="15871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2 Müdür Yardımcısı </a:t>
          </a:r>
          <a:endParaRPr lang="tr-TR" sz="900" kern="1200" dirty="0"/>
        </a:p>
      </dsp:txBody>
      <dsp:txXfrm>
        <a:off x="951548" y="1380697"/>
        <a:ext cx="667605" cy="66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533011" y="228600"/>
            <a:ext cx="41267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79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059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9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52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4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1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63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6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7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4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5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5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4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4350"/>
            <a:ext cx="3430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8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07358" y="1194262"/>
            <a:ext cx="1543049" cy="491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0107" y="1200151"/>
            <a:ext cx="857250" cy="859536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821656" y="1722120"/>
            <a:ext cx="1428750" cy="6206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821656" y="1275995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1821656" y="1437751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1707358" y="2472517"/>
            <a:ext cx="1543049" cy="491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0107" y="2478406"/>
            <a:ext cx="857250" cy="859536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1821656" y="3000376"/>
            <a:ext cx="1428750" cy="6206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1821656" y="2554250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1821656" y="2716006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1707358" y="3761861"/>
            <a:ext cx="1543049" cy="491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0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50107" y="3767750"/>
            <a:ext cx="857250" cy="859536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1821656" y="4289720"/>
            <a:ext cx="1428750" cy="6206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1821656" y="3843594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1821656" y="4005350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4514851" y="1194262"/>
            <a:ext cx="1543049" cy="4910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3657600" y="1200151"/>
            <a:ext cx="857250" cy="859536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4629149" y="1722120"/>
            <a:ext cx="1428750" cy="6206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4629149" y="1275995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4629149" y="1437751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4514851" y="2472517"/>
            <a:ext cx="1543049" cy="4910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2478406"/>
            <a:ext cx="857250" cy="859536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4629149" y="3000376"/>
            <a:ext cx="1428750" cy="6206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4629149" y="2554250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4629149" y="2716006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4514851" y="3761861"/>
            <a:ext cx="1543049" cy="4910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0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3657600" y="3767750"/>
            <a:ext cx="857250" cy="859536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6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4629149" y="4289720"/>
            <a:ext cx="1428750" cy="6206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6" hasCustomPrompt="1"/>
          </p:nvPr>
        </p:nvSpPr>
        <p:spPr>
          <a:xfrm>
            <a:off x="4629149" y="3843594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629149" y="4005350"/>
            <a:ext cx="1257300" cy="16071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221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8" grpId="0" animBg="1"/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00500" y="2022474"/>
            <a:ext cx="2857500" cy="109855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3429000" cy="514349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429000" y="2"/>
            <a:ext cx="3429000" cy="514349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6858000" cy="3714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714750"/>
            <a:ext cx="6858000" cy="142875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858000" cy="51434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171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57175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444750"/>
            <a:ext cx="6858000" cy="269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31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591633" y="1674797"/>
            <a:ext cx="2760836" cy="2682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85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2900" y="1507334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023753" y="1854943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023753" y="1523035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accent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1023753" y="1690213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 flipV="1">
            <a:off x="2394285" y="1523035"/>
            <a:ext cx="0" cy="30584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flipH="1">
            <a:off x="342900" y="2481215"/>
            <a:ext cx="626539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499006" y="1507334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179859" y="1854943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179859" y="1523035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accent2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179859" y="1690213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cxnSp>
        <p:nvCxnSpPr>
          <p:cNvPr id="70" name="Straight Connector 69"/>
          <p:cNvCxnSpPr/>
          <p:nvPr userDrawn="1"/>
        </p:nvCxnSpPr>
        <p:spPr>
          <a:xfrm flipV="1">
            <a:off x="4564704" y="1507334"/>
            <a:ext cx="0" cy="3074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70139" y="1507334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5350992" y="1854943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5350992" y="1523035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accent3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5350992" y="1690213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342900" y="3607357"/>
            <a:ext cx="626539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342900" y="2588182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1023753" y="2935791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1023753" y="2603884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chemeClr val="accent4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1023753" y="2771061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499006" y="2588182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3179859" y="2935791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3179859" y="2603884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chemeClr val="accent5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3179859" y="2771061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70139" y="2588182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6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5350992" y="2935791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36" hasCustomPrompt="1"/>
          </p:nvPr>
        </p:nvSpPr>
        <p:spPr>
          <a:xfrm>
            <a:off x="5350992" y="2603884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050" b="1" baseline="0">
                <a:solidFill>
                  <a:schemeClr val="accent6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350992" y="2771061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342900" y="3712132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1023753" y="4059741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1023753" y="3727834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accent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1023753" y="3895011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cxnSp>
        <p:nvCxnSpPr>
          <p:cNvPr id="88" name="Straight Connector 87"/>
          <p:cNvCxnSpPr/>
          <p:nvPr userDrawn="1"/>
        </p:nvCxnSpPr>
        <p:spPr>
          <a:xfrm flipH="1">
            <a:off x="342900" y="5174884"/>
            <a:ext cx="626539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icture Placeholder 7"/>
          <p:cNvSpPr>
            <a:spLocks noGrp="1"/>
          </p:cNvSpPr>
          <p:nvPr>
            <p:ph type="pic" sz="quarter" idx="42" hasCustomPrompt="1"/>
          </p:nvPr>
        </p:nvSpPr>
        <p:spPr>
          <a:xfrm>
            <a:off x="2499006" y="3712132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3179859" y="4059741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4" hasCustomPrompt="1"/>
          </p:nvPr>
        </p:nvSpPr>
        <p:spPr>
          <a:xfrm>
            <a:off x="3179859" y="3727834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accent2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5" hasCustomPrompt="1"/>
          </p:nvPr>
        </p:nvSpPr>
        <p:spPr>
          <a:xfrm>
            <a:off x="3179859" y="3895011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3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670139" y="3712132"/>
            <a:ext cx="601579" cy="603504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txBody>
          <a:bodyPr tIns="0" bIns="91440" anchor="b"/>
          <a:lstStyle>
            <a:lvl1pPr algn="ctr" rtl="0">
              <a:buNone/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47" hasCustomPrompt="1"/>
          </p:nvPr>
        </p:nvSpPr>
        <p:spPr>
          <a:xfrm>
            <a:off x="5350992" y="4059741"/>
            <a:ext cx="1257300" cy="5217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825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algn="ctr"/>
            <a:r>
              <a:rPr 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Goes Here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5350992" y="3727834"/>
            <a:ext cx="1257300" cy="1488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baseline="0">
                <a:solidFill>
                  <a:schemeClr val="accent3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5350992" y="3895011"/>
            <a:ext cx="1257300" cy="12841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82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813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/>
      <p:bldP spid="9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95342" y="3257550"/>
            <a:ext cx="2854250" cy="152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00587" y="3257550"/>
            <a:ext cx="2854250" cy="152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95342" y="1657350"/>
            <a:ext cx="2514959" cy="19881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79701" y="3759490"/>
            <a:ext cx="782795" cy="6410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bIns="91440" anchor="b"/>
          <a:lstStyle>
            <a:lvl1pPr algn="ctr"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353604" y="3759490"/>
            <a:ext cx="782795" cy="6410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bIns="91440" anchor="b"/>
          <a:lstStyle>
            <a:lvl1pPr algn="ctr"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227507" y="3759490"/>
            <a:ext cx="782795" cy="6410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bIns="91440" anchor="b"/>
          <a:lstStyle>
            <a:lvl1pPr algn="ctr"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2048462" y="1895172"/>
            <a:ext cx="1304338" cy="2429178"/>
            <a:chOff x="6140449" y="1116114"/>
            <a:chExt cx="1927226" cy="3589236"/>
          </a:xfrm>
        </p:grpSpPr>
        <p:sp>
          <p:nvSpPr>
            <p:cNvPr id="31" name="Rectangle 30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sz="2000"/>
            </a:p>
          </p:txBody>
        </p:sp>
        <p:sp>
          <p:nvSpPr>
            <p:cNvPr id="32" name="Freeform 31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sz="2000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3505200" y="1895172"/>
            <a:ext cx="1304338" cy="2429178"/>
            <a:chOff x="6140449" y="1116114"/>
            <a:chExt cx="1927226" cy="3589236"/>
          </a:xfrm>
        </p:grpSpPr>
        <p:sp>
          <p:nvSpPr>
            <p:cNvPr id="40" name="Rectangle 39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sz="200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sz="2000" dirty="0"/>
            </a:p>
          </p:txBody>
        </p: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182089" y="2271562"/>
            <a:ext cx="1037085" cy="165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38827" y="2271562"/>
            <a:ext cx="1037085" cy="165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95342" y="1722923"/>
            <a:ext cx="2760836" cy="25864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254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114800" y="1513172"/>
            <a:ext cx="2400300" cy="2734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bIns="27432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342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707868" y="1676400"/>
            <a:ext cx="1442266" cy="2686050"/>
            <a:chOff x="6140449" y="1116114"/>
            <a:chExt cx="1927226" cy="35892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5813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1626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7439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3252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79065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4878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0691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6504" algn="l" defTabSz="1031626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sz="2000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800350" y="2061333"/>
            <a:ext cx="1257300" cy="188201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361951"/>
            <a:ext cx="542925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25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713942"/>
            <a:ext cx="30861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9693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5400000" flipH="1" flipV="1">
            <a:off x="6276975" y="9525"/>
            <a:ext cx="361951" cy="3429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6" name="Rectangle 5"/>
          <p:cNvSpPr/>
          <p:nvPr userDrawn="1"/>
        </p:nvSpPr>
        <p:spPr>
          <a:xfrm rot="16200000" flipH="1">
            <a:off x="-133494" y="495445"/>
            <a:ext cx="552737" cy="285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500"/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6343650" y="120819"/>
            <a:ext cx="228600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685800" rtl="0" eaLnBrk="1" latinLnBrk="0" hangingPunct="1"/>
            <a:fld id="{6C5AF65D-6854-49AF-ABC5-48B5BA0EA842}" type="slidenum">
              <a:rPr lang="en-US" sz="750" b="0" i="0" kern="1200" smtClean="0">
                <a:solidFill>
                  <a:schemeClr val="bg1"/>
                </a:solidFill>
                <a:latin typeface="HP Simplified"/>
                <a:ea typeface="+mn-ea"/>
                <a:cs typeface="HP Simplified"/>
              </a:rPr>
              <a:pPr marL="0" algn="ctr" defTabSz="685800" rtl="0" eaLnBrk="1" latinLnBrk="0" hangingPunct="1"/>
              <a:t>‹#›</a:t>
            </a:fld>
            <a:endParaRPr lang="en-US" sz="750" b="0" i="0" kern="1200" dirty="0" smtClean="0">
              <a:solidFill>
                <a:schemeClr val="bg1"/>
              </a:solidFill>
              <a:latin typeface="HP Simplified"/>
              <a:ea typeface="+mn-ea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7596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897" r:id="rId2"/>
    <p:sldLayoutId id="2147483891" r:id="rId3"/>
    <p:sldLayoutId id="2147483892" r:id="rId4"/>
    <p:sldLayoutId id="2147483899" r:id="rId5"/>
    <p:sldLayoutId id="2147483906" r:id="rId6"/>
    <p:sldLayoutId id="2147483914" r:id="rId7"/>
    <p:sldLayoutId id="2147483918" r:id="rId8"/>
    <p:sldLayoutId id="2147484045" r:id="rId9"/>
    <p:sldLayoutId id="2147484047" r:id="rId10"/>
    <p:sldLayoutId id="2147484175" r:id="rId11"/>
    <p:sldLayoutId id="2147484174" r:id="rId12"/>
    <p:sldLayoutId id="2147484051" r:id="rId13"/>
    <p:sldLayoutId id="2147484172" r:id="rId14"/>
    <p:sldLayoutId id="2147484173" r:id="rId15"/>
    <p:sldLayoutId id="21474841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tif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r="35938"/>
          <a:stretch>
            <a:fillRect/>
          </a:stretch>
        </p:blipFill>
        <p:spPr/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0" y="1733550"/>
            <a:ext cx="2571750" cy="172354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KARABÜK </a:t>
            </a:r>
            <a:r>
              <a:rPr lang="tr-TR" sz="2800" dirty="0">
                <a:solidFill>
                  <a:schemeClr val="bg1"/>
                </a:solidFill>
              </a:rPr>
              <a:t>ÜNİVERSİTESİ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DEMİR ÇELİK ENSTİTÜSÜ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DEMİR ÇELİK ENSTİTÜSÜ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27" y="1733550"/>
            <a:ext cx="4286249" cy="3409950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14350"/>
            <a:ext cx="1371600" cy="990600"/>
          </a:xfrm>
          <a:prstGeom prst="rect">
            <a:avLst/>
          </a:prstGeom>
        </p:spPr>
      </p:pic>
      <p:pic>
        <p:nvPicPr>
          <p:cNvPr id="8" name="Resim 7" descr="C:\Users\hp13\Downloads\AB-0905-T\AB-0905-T.T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78130"/>
            <a:ext cx="990600" cy="122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1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LAB13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r="15680"/>
          <a:stretch>
            <a:fillRect/>
          </a:stretch>
        </p:blipFill>
        <p:spPr>
          <a:xfrm>
            <a:off x="5534731" y="3219775"/>
            <a:ext cx="1170869" cy="1137739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MARGEM LABORATUVARLARI</a:t>
            </a:r>
            <a:endParaRPr lang="en-US" dirty="0"/>
          </a:p>
        </p:txBody>
      </p:sp>
      <p:sp>
        <p:nvSpPr>
          <p:cNvPr id="27" name="Footer Text"/>
          <p:cNvSpPr txBox="1"/>
          <p:nvPr/>
        </p:nvSpPr>
        <p:spPr>
          <a:xfrm>
            <a:off x="492910" y="1680715"/>
            <a:ext cx="291739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Analiz</a:t>
            </a:r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İşleyiş</a:t>
            </a:r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Süreci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7" name="Group 68"/>
          <p:cNvGrpSpPr/>
          <p:nvPr/>
        </p:nvGrpSpPr>
        <p:grpSpPr>
          <a:xfrm>
            <a:off x="587038" y="2445244"/>
            <a:ext cx="470237" cy="470237"/>
            <a:chOff x="1028276" y="1427062"/>
            <a:chExt cx="839890" cy="839890"/>
          </a:xfrm>
        </p:grpSpPr>
        <p:sp>
          <p:nvSpPr>
            <p:cNvPr id="48" name="Oval 47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58" name="Text Placeholder 3"/>
          <p:cNvSpPr txBox="1">
            <a:spLocks/>
          </p:cNvSpPr>
          <p:nvPr/>
        </p:nvSpPr>
        <p:spPr>
          <a:xfrm>
            <a:off x="1410055" y="2484155"/>
            <a:ext cx="190464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800">
              <a:spcBef>
                <a:spcPct val="20000"/>
              </a:spcBef>
              <a:defRPr/>
            </a:pPr>
            <a:r>
              <a:rPr lang="en-US" sz="900" b="1" dirty="0" err="1" smtClean="0">
                <a:solidFill>
                  <a:schemeClr val="accent1"/>
                </a:solidFill>
                <a:cs typeface="+mj-cs"/>
              </a:rPr>
              <a:t>Analiz</a:t>
            </a:r>
            <a:r>
              <a:rPr lang="en-US" sz="900" b="1" dirty="0" smtClean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1"/>
                </a:solidFill>
                <a:cs typeface="+mj-cs"/>
              </a:rPr>
              <a:t>İstek</a:t>
            </a:r>
            <a:r>
              <a:rPr lang="en-US" sz="900" b="1" dirty="0" smtClean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1"/>
                </a:solidFill>
                <a:cs typeface="+mj-cs"/>
              </a:rPr>
              <a:t>Formunun</a:t>
            </a:r>
            <a:r>
              <a:rPr lang="en-US" sz="900" b="1" dirty="0" smtClean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1"/>
                </a:solidFill>
                <a:cs typeface="+mj-cs"/>
              </a:rPr>
              <a:t>Doldurulması</a:t>
            </a:r>
            <a:endParaRPr lang="en-US" sz="825" dirty="0">
              <a:solidFill>
                <a:schemeClr val="bg1">
                  <a:lumMod val="65000"/>
                </a:schemeClr>
              </a:solidFill>
              <a:cs typeface="+mj-cs"/>
            </a:endParaRPr>
          </a:p>
        </p:txBody>
      </p:sp>
      <p:sp>
        <p:nvSpPr>
          <p:cNvPr id="67" name="Right Brace 66"/>
          <p:cNvSpPr/>
          <p:nvPr/>
        </p:nvSpPr>
        <p:spPr>
          <a:xfrm>
            <a:off x="1181454" y="2445244"/>
            <a:ext cx="75846" cy="470237"/>
          </a:xfrm>
          <a:prstGeom prst="righ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70" name="Group 69"/>
          <p:cNvGrpSpPr/>
          <p:nvPr/>
        </p:nvGrpSpPr>
        <p:grpSpPr>
          <a:xfrm>
            <a:off x="587038" y="3037340"/>
            <a:ext cx="470237" cy="470237"/>
            <a:chOff x="1028276" y="2372969"/>
            <a:chExt cx="839890" cy="839890"/>
          </a:xfrm>
        </p:grpSpPr>
        <p:sp>
          <p:nvSpPr>
            <p:cNvPr id="71" name="Oval 70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2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76" name="Text Placeholder 3"/>
          <p:cNvSpPr txBox="1">
            <a:spLocks/>
          </p:cNvSpPr>
          <p:nvPr/>
        </p:nvSpPr>
        <p:spPr>
          <a:xfrm>
            <a:off x="1410055" y="3076252"/>
            <a:ext cx="190464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800">
              <a:spcBef>
                <a:spcPct val="20000"/>
              </a:spcBef>
              <a:defRPr/>
            </a:pPr>
            <a:r>
              <a:rPr lang="en-US" sz="900" b="1" dirty="0" err="1" smtClean="0">
                <a:solidFill>
                  <a:schemeClr val="accent2"/>
                </a:solidFill>
                <a:cs typeface="+mj-cs"/>
              </a:rPr>
              <a:t>Numune</a:t>
            </a:r>
            <a:r>
              <a:rPr lang="en-US" sz="900" b="1" dirty="0" smtClean="0">
                <a:solidFill>
                  <a:schemeClr val="accent2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2"/>
                </a:solidFill>
                <a:cs typeface="+mj-cs"/>
              </a:rPr>
              <a:t>Kabulden</a:t>
            </a:r>
            <a:r>
              <a:rPr lang="en-US" sz="900" b="1" dirty="0" smtClean="0">
                <a:solidFill>
                  <a:schemeClr val="accent2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2"/>
                </a:solidFill>
                <a:cs typeface="+mj-cs"/>
              </a:rPr>
              <a:t>Randevu</a:t>
            </a:r>
            <a:r>
              <a:rPr lang="en-US" sz="900" b="1" dirty="0" smtClean="0">
                <a:solidFill>
                  <a:schemeClr val="accent2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2"/>
                </a:solidFill>
                <a:cs typeface="+mj-cs"/>
              </a:rPr>
              <a:t>Alınması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78" name="Right Brace 77"/>
          <p:cNvSpPr/>
          <p:nvPr/>
        </p:nvSpPr>
        <p:spPr>
          <a:xfrm>
            <a:off x="1181454" y="3037340"/>
            <a:ext cx="75846" cy="470237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80" name="Group 70"/>
          <p:cNvGrpSpPr/>
          <p:nvPr/>
        </p:nvGrpSpPr>
        <p:grpSpPr>
          <a:xfrm>
            <a:off x="587038" y="3586162"/>
            <a:ext cx="470237" cy="470237"/>
            <a:chOff x="1028277" y="3364715"/>
            <a:chExt cx="839890" cy="839890"/>
          </a:xfrm>
        </p:grpSpPr>
        <p:sp>
          <p:nvSpPr>
            <p:cNvPr id="81" name="Oval 8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83" name="Text Placeholder 3"/>
          <p:cNvSpPr txBox="1">
            <a:spLocks/>
          </p:cNvSpPr>
          <p:nvPr/>
        </p:nvSpPr>
        <p:spPr>
          <a:xfrm>
            <a:off x="1410055" y="3625074"/>
            <a:ext cx="190464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800">
              <a:spcBef>
                <a:spcPct val="20000"/>
              </a:spcBef>
              <a:defRPr/>
            </a:pPr>
            <a:r>
              <a:rPr lang="en-US" sz="900" b="1" dirty="0" err="1" smtClean="0">
                <a:solidFill>
                  <a:schemeClr val="accent3"/>
                </a:solidFill>
                <a:cs typeface="+mj-cs"/>
              </a:rPr>
              <a:t>Uygun</a:t>
            </a:r>
            <a:r>
              <a:rPr lang="en-US" sz="900" b="1" dirty="0" smtClean="0">
                <a:solidFill>
                  <a:schemeClr val="accent3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3"/>
                </a:solidFill>
                <a:cs typeface="+mj-cs"/>
              </a:rPr>
              <a:t>Görülen</a:t>
            </a:r>
            <a:r>
              <a:rPr lang="en-US" sz="900" b="1" dirty="0" smtClean="0">
                <a:solidFill>
                  <a:schemeClr val="accent3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3"/>
                </a:solidFill>
                <a:cs typeface="+mj-cs"/>
              </a:rPr>
              <a:t>Tarihte</a:t>
            </a:r>
            <a:r>
              <a:rPr lang="en-US" sz="900" b="1" dirty="0" smtClean="0">
                <a:solidFill>
                  <a:schemeClr val="accent3"/>
                </a:solidFill>
                <a:cs typeface="+mj-cs"/>
              </a:rPr>
              <a:t>  </a:t>
            </a:r>
            <a:r>
              <a:rPr lang="en-US" sz="900" b="1" dirty="0" err="1" smtClean="0">
                <a:solidFill>
                  <a:schemeClr val="accent3"/>
                </a:solidFill>
                <a:cs typeface="+mj-cs"/>
              </a:rPr>
              <a:t>Testin</a:t>
            </a:r>
            <a:r>
              <a:rPr lang="en-US" sz="900" b="1" dirty="0" smtClean="0">
                <a:solidFill>
                  <a:schemeClr val="accent3"/>
                </a:solidFill>
                <a:cs typeface="+mj-cs"/>
              </a:rPr>
              <a:t> </a:t>
            </a:r>
            <a:r>
              <a:rPr lang="en-US" sz="900" b="1" dirty="0" err="1" smtClean="0">
                <a:solidFill>
                  <a:schemeClr val="accent3"/>
                </a:solidFill>
                <a:cs typeface="+mj-cs"/>
              </a:rPr>
              <a:t>Yapılması</a:t>
            </a:r>
            <a:endParaRPr lang="en-US" sz="825" dirty="0">
              <a:solidFill>
                <a:schemeClr val="bg1">
                  <a:lumMod val="65000"/>
                </a:schemeClr>
              </a:solidFill>
              <a:cs typeface="+mj-cs"/>
            </a:endParaRPr>
          </a:p>
        </p:txBody>
      </p:sp>
      <p:sp>
        <p:nvSpPr>
          <p:cNvPr id="84" name="Right Brace 83"/>
          <p:cNvSpPr/>
          <p:nvPr/>
        </p:nvSpPr>
        <p:spPr>
          <a:xfrm>
            <a:off x="1195742" y="3634085"/>
            <a:ext cx="75846" cy="470237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5" name="Picture 4" descr="0LAB17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00" y="1924253"/>
            <a:ext cx="1188000" cy="1151999"/>
          </a:xfrm>
          <a:prstGeom prst="rect">
            <a:avLst/>
          </a:prstGeom>
        </p:spPr>
      </p:pic>
      <p:pic>
        <p:nvPicPr>
          <p:cNvPr id="6" name="Picture 5" descr="4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39069"/>
            <a:ext cx="1188000" cy="1152000"/>
          </a:xfrm>
          <a:prstGeom prst="rect">
            <a:avLst/>
          </a:prstGeom>
        </p:spPr>
      </p:pic>
      <p:pic>
        <p:nvPicPr>
          <p:cNvPr id="9" name="Picture 8" descr="0B0A9877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5514"/>
            <a:ext cx="1188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8" grpId="0"/>
      <p:bldP spid="67" grpId="0" animBg="1"/>
      <p:bldP spid="76" grpId="0"/>
      <p:bldP spid="78" grpId="0" animBg="1"/>
      <p:bldP spid="83" grpId="0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MARGEM LABORATUVARLARI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Analiz İşleminde İzlenecek Adımlar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3820876" y="2193530"/>
            <a:ext cx="2013284" cy="5715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6" name="Parallelogram 15"/>
          <p:cNvSpPr/>
          <p:nvPr/>
        </p:nvSpPr>
        <p:spPr>
          <a:xfrm rot="5400000">
            <a:off x="3928142" y="2086161"/>
            <a:ext cx="857250" cy="1071781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7" name="Rectangle 16"/>
          <p:cNvSpPr/>
          <p:nvPr/>
        </p:nvSpPr>
        <p:spPr>
          <a:xfrm>
            <a:off x="3129406" y="2479280"/>
            <a:ext cx="1763252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1" name="Parallelogram 10"/>
          <p:cNvSpPr/>
          <p:nvPr/>
        </p:nvSpPr>
        <p:spPr>
          <a:xfrm rot="5400000">
            <a:off x="3236671" y="2371911"/>
            <a:ext cx="857250" cy="1071781"/>
          </a:xfrm>
          <a:prstGeom prst="parallelogram">
            <a:avLst>
              <a:gd name="adj" fmla="val 331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437935" y="2759714"/>
            <a:ext cx="1763252" cy="57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9" name="Parallelogram 8"/>
          <p:cNvSpPr/>
          <p:nvPr/>
        </p:nvSpPr>
        <p:spPr>
          <a:xfrm rot="5400000">
            <a:off x="2545199" y="2657661"/>
            <a:ext cx="857250" cy="1071781"/>
          </a:xfrm>
          <a:prstGeom prst="parallelogram">
            <a:avLst>
              <a:gd name="adj" fmla="val 331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1746463" y="3050186"/>
            <a:ext cx="1763252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6" name="Parallelogram 5"/>
          <p:cNvSpPr/>
          <p:nvPr/>
        </p:nvSpPr>
        <p:spPr>
          <a:xfrm rot="5400000">
            <a:off x="1853728" y="2943411"/>
            <a:ext cx="857250" cy="1071781"/>
          </a:xfrm>
          <a:prstGeom prst="parallelogram">
            <a:avLst>
              <a:gd name="adj" fmla="val 33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1054992" y="3348436"/>
            <a:ext cx="1763252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2" name="Group 21"/>
          <p:cNvGrpSpPr/>
          <p:nvPr/>
        </p:nvGrpSpPr>
        <p:grpSpPr>
          <a:xfrm>
            <a:off x="4419600" y="2622618"/>
            <a:ext cx="330132" cy="330132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27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28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32" name="Freeform 131"/>
          <p:cNvSpPr>
            <a:spLocks noEditPoints="1"/>
          </p:cNvSpPr>
          <p:nvPr/>
        </p:nvSpPr>
        <p:spPr bwMode="auto">
          <a:xfrm>
            <a:off x="2367668" y="3437591"/>
            <a:ext cx="330132" cy="309771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grpSp>
        <p:nvGrpSpPr>
          <p:cNvPr id="3" name="Group 32"/>
          <p:cNvGrpSpPr/>
          <p:nvPr/>
        </p:nvGrpSpPr>
        <p:grpSpPr>
          <a:xfrm>
            <a:off x="3733800" y="2871579"/>
            <a:ext cx="330132" cy="309771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34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5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6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8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41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42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44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46" name="Freeform 144"/>
          <p:cNvSpPr>
            <a:spLocks noEditPoints="1"/>
          </p:cNvSpPr>
          <p:nvPr/>
        </p:nvSpPr>
        <p:spPr bwMode="auto">
          <a:xfrm>
            <a:off x="3048000" y="3156018"/>
            <a:ext cx="337403" cy="33013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47" name="Freeform 72"/>
          <p:cNvSpPr>
            <a:spLocks noEditPoints="1"/>
          </p:cNvSpPr>
          <p:nvPr/>
        </p:nvSpPr>
        <p:spPr bwMode="auto">
          <a:xfrm>
            <a:off x="5155796" y="2326120"/>
            <a:ext cx="330132" cy="330132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1205010" y="3987808"/>
            <a:ext cx="1600201" cy="5563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1"/>
                </a:solidFill>
                <a:cs typeface="+mj-cs"/>
              </a:rPr>
              <a:t>İlgili Analiz için İstek Formu Doldurmak</a:t>
            </a:r>
          </a:p>
          <a:p>
            <a:pPr defTabSz="685800">
              <a:spcBef>
                <a:spcPct val="20000"/>
              </a:spcBef>
              <a:defRPr/>
            </a:pP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http://margem.karabuk.edu.tr/Website/formlistesi.aspx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3598959" y="3418621"/>
            <a:ext cx="1600201" cy="7848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800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3"/>
                </a:solidFill>
                <a:cs typeface="+mj-cs"/>
              </a:rPr>
              <a:t>Analizin yapılacağı gün ve saati belirlemek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/>
            </a:r>
            <a:b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</a:br>
            <a:r>
              <a:rPr lang="tr-TR" sz="8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Numuneler analize uygun ise Numune Kabul birimi tarafından gün ve saat belirlenir</a:t>
            </a:r>
            <a:r>
              <a:rPr lang="en-US" sz="8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.</a:t>
            </a:r>
            <a:r>
              <a:rPr lang="tr-TR" sz="8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 Analiz hizmet bedeli ödenir.</a:t>
            </a: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719844" y="2593237"/>
            <a:ext cx="1600201" cy="5424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685800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2"/>
                </a:solidFill>
                <a:cs typeface="+mj-cs"/>
              </a:rPr>
              <a:t>Analiz </a:t>
            </a:r>
            <a:r>
              <a:rPr lang="tr-TR" sz="900" b="1" dirty="0">
                <a:solidFill>
                  <a:schemeClr val="accent2"/>
                </a:solidFill>
                <a:cs typeface="+mj-cs"/>
              </a:rPr>
              <a:t>i</a:t>
            </a:r>
            <a:r>
              <a:rPr lang="tr-TR" sz="900" b="1" dirty="0" smtClean="0">
                <a:solidFill>
                  <a:schemeClr val="accent2"/>
                </a:solidFill>
                <a:cs typeface="+mj-cs"/>
              </a:rPr>
              <a:t>stek formu çıktısı ile birlikte Numune Kabul birimine gelmek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/>
            </a:r>
            <a:b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</a:br>
            <a:r>
              <a:rPr lang="en-US" sz="8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.</a:t>
            </a: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2134503" y="2009229"/>
            <a:ext cx="1600201" cy="4178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685800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4"/>
                </a:solidFill>
                <a:cs typeface="+mj-cs"/>
              </a:rPr>
              <a:t>Analizin Yapılması</a:t>
            </a:r>
            <a:endParaRPr lang="tr-TR" sz="900" b="1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  <a:p>
            <a:pPr algn="r" defTabSz="685800">
              <a:spcBef>
                <a:spcPct val="20000"/>
              </a:spcBef>
              <a:defRPr/>
            </a:pPr>
            <a:r>
              <a:rPr lang="tr-TR" sz="8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Verilen gün ve saatte analiz yapılır. </a:t>
            </a: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4040675" y="1659835"/>
            <a:ext cx="1600201" cy="5309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5"/>
                </a:solidFill>
                <a:cs typeface="+mj-cs"/>
              </a:rPr>
              <a:t>Analiz sonuçlarının raporlanması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/>
            </a:r>
            <a:b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</a:br>
            <a:r>
              <a:rPr lang="tr-TR" sz="8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Analiz sonuçları rapor halinde teslim edilir. </a:t>
            </a: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54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8" grpId="0" animBg="1"/>
      <p:bldP spid="9" grpId="0" animBg="1"/>
      <p:bldP spid="7" grpId="0" animBg="1"/>
      <p:bldP spid="6" grpId="0" animBg="1"/>
      <p:bldP spid="5" grpId="0" animBg="1"/>
      <p:bldP spid="32" grpId="0" animBg="1"/>
      <p:bldP spid="46" grpId="0" animBg="1"/>
      <p:bldP spid="47" grpId="0" animBg="1"/>
      <p:bldP spid="49" grpId="0"/>
      <p:bldP spid="50" grpId="0"/>
      <p:bldP spid="51" grpId="0"/>
      <p:bldP spid="5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</a:t>
            </a:r>
            <a:r>
              <a:rPr lang="en-US" dirty="0" err="1" smtClean="0"/>
              <a:t>Laboratuvarı</a:t>
            </a:r>
            <a:endParaRPr lang="en-US" dirty="0"/>
          </a:p>
        </p:txBody>
      </p:sp>
      <p:sp>
        <p:nvSpPr>
          <p:cNvPr id="20" name="Footer Text"/>
          <p:cNvSpPr txBox="1"/>
          <p:nvPr/>
        </p:nvSpPr>
        <p:spPr>
          <a:xfrm>
            <a:off x="3143250" y="1657350"/>
            <a:ext cx="329336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 </a:t>
            </a:r>
            <a:r>
              <a:rPr lang="en-US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Laboratuvarı</a:t>
            </a:r>
            <a:endParaRPr lang="en-U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Hot-Stage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ile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max. 750</a:t>
            </a:r>
            <a:r>
              <a:rPr lang="en-U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sıcaklığa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kadar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numune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sıcaklığını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artırıp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görüntüsü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alma,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EDX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dedektörü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ile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haritasal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noktasal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çizgisel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kimyasal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kompozisyon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0949" y="2724150"/>
            <a:ext cx="245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+mj-lt"/>
              </a:rPr>
              <a:t>ZEISS ULTRA PLUS FESEM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pPr defTabSz="685783">
              <a:spcBef>
                <a:spcPct val="20000"/>
              </a:spcBef>
              <a:defRPr/>
            </a:pPr>
            <a:r>
              <a:rPr lang="en-US" sz="750" dirty="0" smtClean="0">
                <a:solidFill>
                  <a:schemeClr val="bg1"/>
                </a:solidFill>
              </a:rPr>
              <a:t>SE2, </a:t>
            </a:r>
            <a:r>
              <a:rPr lang="en-US" sz="750" dirty="0" err="1" smtClean="0">
                <a:solidFill>
                  <a:schemeClr val="bg1"/>
                </a:solidFill>
              </a:rPr>
              <a:t>Inlens</a:t>
            </a:r>
            <a:r>
              <a:rPr lang="en-US" sz="750" dirty="0" smtClean="0">
                <a:solidFill>
                  <a:schemeClr val="bg1"/>
                </a:solidFill>
              </a:rPr>
              <a:t>, STEM, </a:t>
            </a:r>
            <a:r>
              <a:rPr lang="en-US" sz="750" dirty="0" err="1" smtClean="0">
                <a:solidFill>
                  <a:schemeClr val="bg1"/>
                </a:solidFill>
              </a:rPr>
              <a:t>EsB</a:t>
            </a:r>
            <a:r>
              <a:rPr lang="en-US" sz="750" dirty="0" smtClean="0">
                <a:solidFill>
                  <a:schemeClr val="bg1"/>
                </a:solidFill>
              </a:rPr>
              <a:t> </a:t>
            </a:r>
            <a:r>
              <a:rPr lang="en-US" sz="750" dirty="0" err="1" smtClean="0">
                <a:solidFill>
                  <a:schemeClr val="bg1"/>
                </a:solidFill>
              </a:rPr>
              <a:t>detektörleri</a:t>
            </a:r>
            <a:r>
              <a:rPr lang="en-US" sz="750" dirty="0" smtClean="0">
                <a:solidFill>
                  <a:schemeClr val="bg1"/>
                </a:solidFill>
              </a:rPr>
              <a:t>. 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25" name="Picture 2" descr="20151103_085811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" r="3105"/>
          <a:stretch/>
        </p:blipFill>
        <p:spPr>
          <a:xfrm>
            <a:off x="495342" y="1657350"/>
            <a:ext cx="2514959" cy="198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1" descr="4ti 2000X.tif"/>
          <p:cNvPicPr>
            <a:picLocks noGrp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57" b="133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7" name="Picture 4" descr="M1 0,2-2 200X.tif"/>
          <p:cNvPicPr>
            <a:picLocks noGrp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57" b="133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" name="Picture 3" descr="lif 2000-2X.tif"/>
          <p:cNvPicPr>
            <a:picLocks noGrp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57" b="133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9" name="Footer Text"/>
          <p:cNvSpPr txBox="1"/>
          <p:nvPr/>
        </p:nvSpPr>
        <p:spPr>
          <a:xfrm>
            <a:off x="3143250" y="3393737"/>
            <a:ext cx="32933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Kaplama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cihazı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ile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yalıtkan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yüzeyleri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Au, Au/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ile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kaplama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STATİK </a:t>
            </a:r>
            <a:r>
              <a:rPr lang="en-US" dirty="0" err="1" smtClean="0"/>
              <a:t>Testler</a:t>
            </a:r>
            <a:r>
              <a:rPr lang="en-US" dirty="0" smtClean="0"/>
              <a:t> </a:t>
            </a:r>
            <a:r>
              <a:rPr lang="en-US" dirty="0" err="1" smtClean="0"/>
              <a:t>Laboratuvarı</a:t>
            </a:r>
            <a:endParaRPr lang="en-US" dirty="0"/>
          </a:p>
        </p:txBody>
      </p:sp>
      <p:sp>
        <p:nvSpPr>
          <p:cNvPr id="20" name="Footer Text"/>
          <p:cNvSpPr txBox="1"/>
          <p:nvPr/>
        </p:nvSpPr>
        <p:spPr>
          <a:xfrm>
            <a:off x="3143250" y="1657350"/>
            <a:ext cx="329336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Statik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Testler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Laboratuvarı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Çekme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600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max 1100 °C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sıcaklığa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kadar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Basma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250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250 °C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sıcaklığa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kadar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Eğme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250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250 °C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sıcaklığa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kadar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2839566"/>
            <a:ext cx="2457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+mj-lt"/>
              </a:rPr>
              <a:t>ZWICK ROELL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3143250" y="3393737"/>
            <a:ext cx="32933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Yorulma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500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,)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Kırılma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Tokluğu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500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Çentik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Darbe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450 J, -80 °C-100 °C)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Placeholder 5" descr="0LAB12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7827"/>
          <a:stretch>
            <a:fillRect/>
          </a:stretch>
        </p:blipFill>
        <p:spPr/>
      </p:pic>
      <p:pic>
        <p:nvPicPr>
          <p:cNvPr id="17" name="Picture 2" descr="betonstahl4.jpg"/>
          <p:cNvPicPr>
            <a:picLocks noGrp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5" b="1865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 descr="DSC_6188.JPG"/>
          <p:cNvPicPr>
            <a:picLocks noGrp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7" b="2257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l="7131" r="7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9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DİNAMİK </a:t>
            </a:r>
            <a:r>
              <a:rPr lang="en-US" dirty="0" err="1" smtClean="0"/>
              <a:t>Testler</a:t>
            </a:r>
            <a:r>
              <a:rPr lang="en-US" dirty="0" smtClean="0"/>
              <a:t> </a:t>
            </a:r>
            <a:r>
              <a:rPr lang="en-US" dirty="0" err="1" smtClean="0"/>
              <a:t>Laboratuvarı</a:t>
            </a:r>
            <a:endParaRPr lang="en-US" dirty="0"/>
          </a:p>
        </p:txBody>
      </p:sp>
      <p:sp>
        <p:nvSpPr>
          <p:cNvPr id="20" name="Footer Text"/>
          <p:cNvSpPr txBox="1"/>
          <p:nvPr/>
        </p:nvSpPr>
        <p:spPr>
          <a:xfrm>
            <a:off x="3143250" y="1657350"/>
            <a:ext cx="329336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Statik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Testler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Laboratuvarı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Çekme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100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1400 °C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sıcaklığa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kadar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Basma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100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Eğme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100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035" y="2839566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chemeClr val="bg1"/>
                </a:solidFill>
                <a:latin typeface="+mj-lt"/>
              </a:rPr>
              <a:t>MTS (100kN </a:t>
            </a:r>
            <a:r>
              <a:rPr lang="tr-TR" sz="900" b="1" dirty="0" err="1">
                <a:solidFill>
                  <a:schemeClr val="bg1"/>
                </a:solidFill>
                <a:latin typeface="+mj-lt"/>
              </a:rPr>
              <a:t>Servohidrolik</a:t>
            </a:r>
            <a:r>
              <a:rPr lang="tr-TR" sz="900" b="1" dirty="0">
                <a:solidFill>
                  <a:schemeClr val="bg1"/>
                </a:solidFill>
                <a:latin typeface="+mj-lt"/>
              </a:rPr>
              <a:t> Dinamik Test Cihazı)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3143250" y="3393737"/>
            <a:ext cx="329336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Yorulma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100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Kırılma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Tokluğu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(max. 100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7131" r="7131"/>
          <a:stretch>
            <a:fillRect/>
          </a:stretch>
        </p:blipFill>
        <p:spPr/>
      </p:pic>
      <p:pic>
        <p:nvPicPr>
          <p:cNvPr id="13" name="Picture 2"/>
          <p:cNvPicPr>
            <a:picLocks noGrp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 b="28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Grp="1" noChangeArrowheads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17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Yer Tutucusu 4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8" r="15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03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XRD-XRF </a:t>
            </a:r>
            <a:r>
              <a:rPr lang="tr-TR" dirty="0" err="1"/>
              <a:t>Laboraturvarı</a:t>
            </a:r>
            <a:endParaRPr lang="en-US" dirty="0"/>
          </a:p>
        </p:txBody>
      </p:sp>
      <p:sp>
        <p:nvSpPr>
          <p:cNvPr id="20" name="Footer Text"/>
          <p:cNvSpPr txBox="1"/>
          <p:nvPr/>
        </p:nvSpPr>
        <p:spPr>
          <a:xfrm>
            <a:off x="3137213" y="1431488"/>
            <a:ext cx="329336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(XRD) </a:t>
            </a:r>
            <a:endParaRPr lang="tr-T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tr-T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bulk, metal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film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numunelerin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kristal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yapı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tayini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Hasarsız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Kalıntı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Gerilim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ölçümleri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Kristal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yönelim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derecesi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TextureAnalizi­polefigure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 Y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̈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ksek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sıcaklığı­1500oC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arası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film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(GI­XRD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XRR)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Mikro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noktasal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(400</a:t>
            </a:r>
            <a:r>
              <a:rPr lang="el-G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μ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alanda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034" y="2839566"/>
            <a:ext cx="285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chemeClr val="bg1"/>
                </a:solidFill>
              </a:rPr>
              <a:t>XRD-XRF Laboratuvarı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Grp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b="98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Yer Tutucusu 7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6030" r="1603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3"/>
          <p:cNvPicPr>
            <a:picLocks noGrp="1" noChangeArrowheads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r="43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Yer Tutucusu 8"/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l="16283" r="1628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" name="Footer Text"/>
          <p:cNvSpPr txBox="1"/>
          <p:nvPr/>
        </p:nvSpPr>
        <p:spPr>
          <a:xfrm>
            <a:off x="3148616" y="3257550"/>
            <a:ext cx="3293368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X-RAY FLUORESCENCE (XRF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tr-TR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(5)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elementinden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Uranyum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(92)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elementine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kadar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her tip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numuneden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sıvı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mineral, kaya, metal,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polimer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yağ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petrol,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toprak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cam vb.)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kalitatif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yarı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kantitatif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yapılabilmektedir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 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Düşük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Alaşımlı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Paslanmaz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Çelik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numunelerde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tam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kantitatif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yapılabilmektedir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69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Metalografi Laboratuvarı</a:t>
            </a:r>
            <a:endParaRPr lang="en-US" dirty="0"/>
          </a:p>
        </p:txBody>
      </p:sp>
      <p:sp>
        <p:nvSpPr>
          <p:cNvPr id="20" name="Footer Text"/>
          <p:cNvSpPr txBox="1"/>
          <p:nvPr/>
        </p:nvSpPr>
        <p:spPr>
          <a:xfrm>
            <a:off x="3150494" y="1661911"/>
            <a:ext cx="329336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Metalografi Laboratuvarı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zımparalama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parlatma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bakalite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alma,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dağlama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gibi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tüm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numune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hazırlama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işlemleri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yapılabilmektedir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Ayrıca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max 2000X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büyütmede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optik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mikroskopta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görüntü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alınabilmektedir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034" y="2839566"/>
            <a:ext cx="2856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 smtClean="0">
                <a:solidFill>
                  <a:schemeClr val="bg1"/>
                </a:solidFill>
                <a:latin typeface="+mj-lt"/>
              </a:rPr>
              <a:t>Metalografik İşlemler ve Optik Mikroskoplar </a:t>
            </a:r>
            <a:r>
              <a:rPr lang="tr-TR" sz="900" b="1" dirty="0" err="1" smtClean="0">
                <a:solidFill>
                  <a:schemeClr val="bg1"/>
                </a:solidFill>
                <a:latin typeface="+mj-lt"/>
              </a:rPr>
              <a:t>Lab</a:t>
            </a:r>
            <a:r>
              <a:rPr lang="tr-TR" sz="9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Resim Yer Tutucusu 11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49" r="214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Resim Yer Tutucusu 3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0353" b="1035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Resim Yer Tutucusu 7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5806" b="1580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Resim Yer Tutucusu 9"/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t="20375" b="203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Kalıntı Gerilme Ölçüm Laboratuvarı</a:t>
            </a:r>
          </a:p>
        </p:txBody>
      </p:sp>
      <p:sp>
        <p:nvSpPr>
          <p:cNvPr id="20" name="Footer Text"/>
          <p:cNvSpPr txBox="1"/>
          <p:nvPr/>
        </p:nvSpPr>
        <p:spPr>
          <a:xfrm>
            <a:off x="3143250" y="1657350"/>
            <a:ext cx="329336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Gerçek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güvenilir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birim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şekil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değiştirme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dağılımları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Ölçülen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birim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şekil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değiştirme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verilerine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göre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kalıntı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gerilmelerin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hesaplanması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13674-1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standardına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göre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raylarda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kalıntı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gerilmelerin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ölçülmesi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Kamyon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şaselerinde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uygulanan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yüke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bağlı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olarak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meydana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gelen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gerilmelerin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hesaplanması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035" y="2839566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 err="1" smtClean="0">
                <a:solidFill>
                  <a:schemeClr val="bg1"/>
                </a:solidFill>
                <a:latin typeface="+mj-lt"/>
              </a:rPr>
              <a:t>Vishay</a:t>
            </a:r>
            <a:r>
              <a:rPr lang="tr-TR" sz="900" b="1" dirty="0" smtClean="0">
                <a:solidFill>
                  <a:schemeClr val="bg1"/>
                </a:solidFill>
                <a:latin typeface="+mj-lt"/>
              </a:rPr>
              <a:t> Kalıntı Gerilme Ölçüm Cihazı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242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1675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esim Yer Tutucusu 15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747" b="74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r="137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DTA ve DSC</a:t>
            </a:r>
          </a:p>
        </p:txBody>
      </p:sp>
      <p:sp>
        <p:nvSpPr>
          <p:cNvPr id="20" name="Footer Text"/>
          <p:cNvSpPr txBox="1"/>
          <p:nvPr/>
        </p:nvSpPr>
        <p:spPr>
          <a:xfrm>
            <a:off x="3143250" y="1657350"/>
            <a:ext cx="329336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DTA/DSC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Metallarde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alaşımlarda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seramiklerde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camlarda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polimer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kompozit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malzemelerde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Kütle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kaybı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dehidrasyon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Camsı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geçiş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sıcaklık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analizi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035" y="2839566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 smtClean="0">
                <a:solidFill>
                  <a:schemeClr val="bg1"/>
                </a:solidFill>
                <a:latin typeface="+mj-lt"/>
              </a:rPr>
              <a:t>HITACHI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3143250" y="3393737"/>
            <a:ext cx="32933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Ergime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noktası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tayini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Buharlaştırma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metodu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Faz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değişimleri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Oksidasyon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Redüksiyon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Resim Yer Tutucusu 11" descr="C:\Users\user\Desktop\DSCDTA Foto\20140630_142414.jpg"/>
          <p:cNvPicPr>
            <a:picLocks noGrp="1"/>
          </p:cNvPicPr>
          <p:nvPr>
            <p:ph type="pic" sz="quarter" idx="15"/>
          </p:nvPr>
        </p:nvPicPr>
        <p:blipFill>
          <a:blip r:embed="rId3" cstate="print"/>
          <a:srcRect l="5431" r="54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sim Yer Tutucusu 13" descr="C:\Users\user\Desktop\DSCDTA Foto\20140630_142545.jpg"/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l="7012" r="70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sim Yer Tutucusu 15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9441" r="944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Resim Yer Tutucusu 17"/>
          <p:cNvPicPr>
            <a:picLocks noGrp="1"/>
          </p:cNvPicPr>
          <p:nvPr>
            <p:ph type="pic" sz="quarter" idx="18"/>
          </p:nvPr>
        </p:nvPicPr>
        <p:blipFill>
          <a:blip r:embed="rId6"/>
          <a:srcRect l="2713" r="27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FTIR-UV-Atomik </a:t>
            </a:r>
            <a:r>
              <a:rPr lang="tr-TR" dirty="0" err="1" smtClean="0"/>
              <a:t>Absorbsiyon</a:t>
            </a:r>
            <a:r>
              <a:rPr lang="tr-TR" dirty="0" smtClean="0"/>
              <a:t> Laboratuvarları</a:t>
            </a:r>
            <a:endParaRPr lang="tr-TR" dirty="0"/>
          </a:p>
        </p:txBody>
      </p:sp>
      <p:sp>
        <p:nvSpPr>
          <p:cNvPr id="20" name="Footer Text"/>
          <p:cNvSpPr txBox="1"/>
          <p:nvPr/>
        </p:nvSpPr>
        <p:spPr>
          <a:xfrm>
            <a:off x="3143250" y="1657350"/>
            <a:ext cx="329336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FTIR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FT-IR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ile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malzemelerin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türü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özelliklerini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tayin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eder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tr-TR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tr-T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UV-VIS </a:t>
            </a:r>
            <a:r>
              <a:rPr lang="tr-T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Spectroskopisi</a:t>
            </a:r>
            <a:endParaRPr lang="tr-TR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UV-</a:t>
            </a:r>
            <a:r>
              <a:rPr lang="tr-TR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</a:t>
            </a:r>
            <a:r>
              <a:rPr lang="tr-T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spektroskopi genellikle çözeltideki moleküller veya inorganik iyon ve komplekslerin ölçümünde </a:t>
            </a:r>
            <a:r>
              <a:rPr lang="tr-T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kullanılır.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035" y="2839566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 smtClean="0">
                <a:solidFill>
                  <a:schemeClr val="bg1"/>
                </a:solidFill>
                <a:latin typeface="+mj-lt"/>
              </a:rPr>
              <a:t>BRUKER-THERMO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3143250" y="3393737"/>
            <a:ext cx="329336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Atomik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Absorbsiyon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Malzemelerin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kimyasal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elementel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analizleri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alev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metoduyla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yapılır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16" name="Resim Yer Tutucusu 15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9441" r="944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Resim Yer Tutucusu 17"/>
          <p:cNvPicPr>
            <a:picLocks noGrp="1"/>
          </p:cNvPicPr>
          <p:nvPr>
            <p:ph type="pic" sz="quarter" idx="18"/>
          </p:nvPr>
        </p:nvPicPr>
        <p:blipFill>
          <a:blip r:embed="rId4"/>
          <a:srcRect l="2713" r="27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Resim Yer Tutucusu 12"/>
          <p:cNvPicPr>
            <a:picLocks noGrp="1"/>
          </p:cNvPicPr>
          <p:nvPr>
            <p:ph type="pic" sz="quarter" idx="15"/>
          </p:nvPr>
        </p:nvPicPr>
        <p:blipFill>
          <a:blip r:embed="rId5"/>
          <a:srcRect t="8587" b="858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Resim Yer Tutucusu 3"/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3369" r="33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TARİHİMİZ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0767" y="1876830"/>
            <a:ext cx="1709636" cy="9587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054" y="1944756"/>
            <a:ext cx="1605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accent1"/>
                </a:solidFill>
                <a:latin typeface="+mj-lt"/>
              </a:rPr>
              <a:t>201</a:t>
            </a:r>
            <a:r>
              <a:rPr lang="tr-TR" sz="2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2100" b="1" dirty="0">
              <a:solidFill>
                <a:schemeClr val="accent1"/>
              </a:solidFill>
              <a:latin typeface="+mj-lt"/>
            </a:endParaRPr>
          </a:p>
          <a:p>
            <a:pPr algn="ctr" defTabSz="685783">
              <a:spcBef>
                <a:spcPct val="20000"/>
              </a:spcBef>
              <a:defRPr/>
            </a:pPr>
            <a:r>
              <a:rPr lang="tr-TR" sz="750" dirty="0" smtClean="0">
                <a:solidFill>
                  <a:schemeClr val="bg1">
                    <a:lumMod val="65000"/>
                  </a:schemeClr>
                </a:solidFill>
              </a:rPr>
              <a:t>Enstitü temelleri atıldı</a:t>
            </a:r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50663" y="1876830"/>
            <a:ext cx="1709636" cy="95878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02949" y="1944756"/>
            <a:ext cx="160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+mj-lt"/>
              </a:rPr>
              <a:t>201</a:t>
            </a:r>
            <a:r>
              <a:rPr lang="tr-TR" sz="21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100" b="1" dirty="0">
              <a:solidFill>
                <a:schemeClr val="bg1"/>
              </a:solidFill>
              <a:latin typeface="+mj-lt"/>
            </a:endParaRPr>
          </a:p>
          <a:p>
            <a:pPr algn="ctr" defTabSz="685783">
              <a:spcBef>
                <a:spcPct val="20000"/>
              </a:spcBef>
              <a:defRPr/>
            </a:pPr>
            <a:r>
              <a:rPr lang="tr-TR" sz="750" dirty="0" err="1" smtClean="0">
                <a:solidFill>
                  <a:schemeClr val="bg1"/>
                </a:solidFill>
              </a:rPr>
              <a:t>Karabuk</a:t>
            </a:r>
            <a:r>
              <a:rPr lang="tr-TR" sz="750" dirty="0" smtClean="0">
                <a:solidFill>
                  <a:schemeClr val="bg1"/>
                </a:solidFill>
              </a:rPr>
              <a:t> </a:t>
            </a:r>
            <a:r>
              <a:rPr lang="tr-TR" sz="750" dirty="0" err="1" smtClean="0">
                <a:solidFill>
                  <a:schemeClr val="bg1"/>
                </a:solidFill>
              </a:rPr>
              <a:t>Universitesi</a:t>
            </a:r>
            <a:r>
              <a:rPr lang="tr-TR" sz="750" dirty="0" smtClean="0">
                <a:solidFill>
                  <a:schemeClr val="bg1"/>
                </a:solidFill>
              </a:rPr>
              <a:t> Demir Çelik Enstitüsü Danışma Kurulu Yönergesi Kabulü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50663" y="3191280"/>
            <a:ext cx="1709636" cy="95878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02949" y="3181350"/>
            <a:ext cx="160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 smtClean="0">
                <a:solidFill>
                  <a:schemeClr val="accent5"/>
                </a:solidFill>
                <a:latin typeface="+mj-lt"/>
              </a:rPr>
              <a:t>Günümüz</a:t>
            </a:r>
            <a:endParaRPr lang="en-US" sz="2100" b="1" dirty="0">
              <a:solidFill>
                <a:schemeClr val="accent5"/>
              </a:solidFill>
              <a:latin typeface="+mj-lt"/>
            </a:endParaRPr>
          </a:p>
          <a:p>
            <a:pPr algn="ctr" defTabSz="685783">
              <a:spcBef>
                <a:spcPct val="20000"/>
              </a:spcBef>
              <a:defRPr/>
            </a:pPr>
            <a:r>
              <a:rPr lang="tr-TR" sz="750" dirty="0" smtClean="0">
                <a:solidFill>
                  <a:schemeClr val="bg1">
                    <a:lumMod val="65000"/>
                  </a:schemeClr>
                </a:solidFill>
              </a:rPr>
              <a:t>Belirlediği misyon ve vizyonlar ile üniversite ve sanayi işbirliği doğrultusunda her gün güç kazanarak </a:t>
            </a:r>
            <a:r>
              <a:rPr lang="tr-TR" sz="750" dirty="0" err="1" smtClean="0">
                <a:solidFill>
                  <a:schemeClr val="bg1">
                    <a:lumMod val="65000"/>
                  </a:schemeClr>
                </a:solidFill>
              </a:rPr>
              <a:t>faliyetleerine</a:t>
            </a:r>
            <a:r>
              <a:rPr lang="tr-TR" sz="750" dirty="0" smtClean="0">
                <a:solidFill>
                  <a:schemeClr val="bg1">
                    <a:lumMod val="65000"/>
                  </a:schemeClr>
                </a:solidFill>
              </a:rPr>
              <a:t> devam etmektedir. </a:t>
            </a:r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629151" y="1876830"/>
            <a:ext cx="1709636" cy="95878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81437" y="1944756"/>
            <a:ext cx="160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accent3"/>
                </a:solidFill>
                <a:latin typeface="+mj-lt"/>
              </a:rPr>
              <a:t>201</a:t>
            </a:r>
            <a:r>
              <a:rPr lang="tr-TR" sz="2100" b="1" dirty="0" smtClean="0">
                <a:solidFill>
                  <a:schemeClr val="accent3"/>
                </a:solidFill>
                <a:latin typeface="+mj-lt"/>
              </a:rPr>
              <a:t>3</a:t>
            </a:r>
            <a:endParaRPr lang="en-US" sz="2100" b="1" dirty="0">
              <a:solidFill>
                <a:schemeClr val="accent3"/>
              </a:solidFill>
              <a:latin typeface="+mj-lt"/>
            </a:endParaRPr>
          </a:p>
          <a:p>
            <a:pPr algn="ctr" defTabSz="685783">
              <a:spcBef>
                <a:spcPct val="20000"/>
              </a:spcBef>
              <a:defRPr/>
            </a:pPr>
            <a:r>
              <a:rPr lang="tr-TR" sz="750" dirty="0" smtClean="0">
                <a:solidFill>
                  <a:schemeClr val="bg1">
                    <a:lumMod val="65000"/>
                  </a:schemeClr>
                </a:solidFill>
              </a:rPr>
              <a:t>MARGEM bünyesindeki onlarca laboratuvar ile test hizmetlerine başlanması</a:t>
            </a:r>
            <a:endParaRPr lang="en-US" sz="7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/>
      <p:bldP spid="56" grpId="0" animBg="1"/>
      <p:bldP spid="57" grpId="0"/>
      <p:bldP spid="58" grpId="0" animBg="1"/>
      <p:bldP spid="59" grpId="0"/>
      <p:bldP spid="62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Spektral Analiz Laboratuvarı</a:t>
            </a:r>
            <a:endParaRPr lang="tr-TR" dirty="0"/>
          </a:p>
        </p:txBody>
      </p:sp>
      <p:sp>
        <p:nvSpPr>
          <p:cNvPr id="20" name="Footer Text"/>
          <p:cNvSpPr txBox="1"/>
          <p:nvPr/>
        </p:nvSpPr>
        <p:spPr>
          <a:xfrm>
            <a:off x="3143250" y="1657350"/>
            <a:ext cx="329336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Aşağıdaki alaşım gruplarının </a:t>
            </a:r>
            <a:r>
              <a:rPr lang="tr-T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elementel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analizleri yapılmaktadır.</a:t>
            </a:r>
          </a:p>
          <a:p>
            <a:endParaRPr lang="tr-T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Dökme demir, </a:t>
            </a:r>
          </a:p>
          <a:p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Düşük alaşımlı çelik</a:t>
            </a:r>
          </a:p>
          <a:p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Paslanmaz Çelik</a:t>
            </a:r>
          </a:p>
          <a:p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Takım Çeliği vd. 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50" y="2685605"/>
            <a:ext cx="3240771" cy="5434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035" y="2839566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 smtClean="0">
                <a:solidFill>
                  <a:schemeClr val="bg1"/>
                </a:solidFill>
                <a:latin typeface="+mj-lt"/>
              </a:rPr>
              <a:t>ATLANTIS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74 Resim"/>
          <p:cNvPicPr>
            <a:picLocks noGrp="1"/>
          </p:cNvPicPr>
          <p:nvPr>
            <p:ph type="pic" sz="quarter" idx="15"/>
          </p:nvPr>
        </p:nvPicPr>
        <p:blipFill>
          <a:blip r:embed="rId3"/>
          <a:srcRect l="26252" r="26252"/>
          <a:stretch/>
        </p:blipFill>
        <p:spPr>
          <a:prstGeom prst="rect">
            <a:avLst/>
          </a:prstGeom>
          <a:ln>
            <a:noFill/>
          </a:ln>
        </p:spPr>
      </p:pic>
      <p:pic>
        <p:nvPicPr>
          <p:cNvPr id="5" name="Resim Yer Tutucusu 4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9250" b="925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Resim Yer Tutucusu 8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9251" b="925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" name="73 Resim"/>
          <p:cNvPicPr>
            <a:picLocks noGrp="1"/>
          </p:cNvPicPr>
          <p:nvPr>
            <p:ph type="pic" sz="quarter" idx="18"/>
          </p:nvPr>
        </p:nvPicPr>
        <p:blipFill>
          <a:blip r:embed="rId6"/>
          <a:srcRect t="15131" b="15131"/>
          <a:stretch/>
        </p:blipFill>
        <p:spPr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0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DİĞER AKTİF LABORATUVARLAR</a:t>
            </a:r>
            <a:endParaRPr lang="en-US" dirty="0"/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81796" y="1860155"/>
            <a:ext cx="2146882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783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1"/>
                </a:solidFill>
                <a:cs typeface="+mj-cs"/>
              </a:rPr>
              <a:t>Isıl İşlem Laboratuvarları</a:t>
            </a:r>
            <a:endParaRPr lang="en-US" sz="900" b="1" dirty="0">
              <a:solidFill>
                <a:schemeClr val="accent1"/>
              </a:solidFill>
              <a:cs typeface="+mj-cs"/>
            </a:endParaRPr>
          </a:p>
          <a:p>
            <a:pPr algn="l" defTabSz="685783">
              <a:spcBef>
                <a:spcPct val="20000"/>
              </a:spcBef>
              <a:defRPr/>
            </a:pPr>
            <a:r>
              <a:rPr lang="en-US" sz="750" dirty="0" err="1">
                <a:solidFill>
                  <a:schemeClr val="bg1">
                    <a:lumMod val="65000"/>
                  </a:schemeClr>
                </a:solidFill>
                <a:cs typeface="+mj-cs"/>
              </a:rPr>
              <a:t>Atmosfer</a:t>
            </a:r>
            <a:r>
              <a:rPr lang="en-US" sz="750" dirty="0">
                <a:solidFill>
                  <a:schemeClr val="bg1">
                    <a:lumMod val="65000"/>
                  </a:schemeClr>
                </a:solidFill>
                <a:cs typeface="+mj-cs"/>
              </a:rPr>
              <a:t> </a:t>
            </a:r>
            <a:r>
              <a:rPr lang="en-US" sz="750" dirty="0" err="1">
                <a:solidFill>
                  <a:schemeClr val="bg1">
                    <a:lumMod val="65000"/>
                  </a:schemeClr>
                </a:solidFill>
                <a:cs typeface="+mj-cs"/>
              </a:rPr>
              <a:t>Kontrollü</a:t>
            </a:r>
            <a:r>
              <a:rPr lang="en-US" sz="750" dirty="0">
                <a:solidFill>
                  <a:schemeClr val="bg1">
                    <a:lumMod val="65000"/>
                  </a:schemeClr>
                </a:solidFill>
                <a:cs typeface="+mj-cs"/>
              </a:rPr>
              <a:t> </a:t>
            </a:r>
            <a:r>
              <a:rPr lang="en-US" sz="750" dirty="0" err="1">
                <a:solidFill>
                  <a:schemeClr val="bg1">
                    <a:lumMod val="65000"/>
                  </a:schemeClr>
                </a:solidFill>
                <a:cs typeface="+mj-cs"/>
              </a:rPr>
              <a:t>Isıl</a:t>
            </a:r>
            <a:r>
              <a:rPr lang="en-US" sz="750" dirty="0">
                <a:solidFill>
                  <a:schemeClr val="bg1">
                    <a:lumMod val="65000"/>
                  </a:schemeClr>
                </a:solidFill>
                <a:cs typeface="+mj-cs"/>
              </a:rPr>
              <a:t> </a:t>
            </a:r>
            <a:r>
              <a:rPr lang="en-US" sz="750" dirty="0" err="1">
                <a:solidFill>
                  <a:schemeClr val="bg1">
                    <a:lumMod val="65000"/>
                  </a:schemeClr>
                </a:solidFill>
                <a:cs typeface="+mj-cs"/>
              </a:rPr>
              <a:t>İşlem</a:t>
            </a:r>
            <a:r>
              <a:rPr lang="en-US" sz="750" dirty="0">
                <a:solidFill>
                  <a:schemeClr val="bg1">
                    <a:lumMod val="65000"/>
                  </a:schemeClr>
                </a:solidFill>
                <a:cs typeface="+mj-cs"/>
              </a:rPr>
              <a:t> </a:t>
            </a:r>
            <a:r>
              <a:rPr lang="en-US" sz="750" dirty="0" err="1" smtClean="0">
                <a:solidFill>
                  <a:schemeClr val="bg1">
                    <a:lumMod val="65000"/>
                  </a:schemeClr>
                </a:solidFill>
                <a:cs typeface="+mj-cs"/>
              </a:rPr>
              <a:t>Fırını</a:t>
            </a:r>
            <a:endParaRPr lang="tr-TR" sz="750" dirty="0" smtClean="0">
              <a:solidFill>
                <a:schemeClr val="bg1">
                  <a:lumMod val="65000"/>
                </a:schemeClr>
              </a:solidFill>
              <a:cs typeface="+mj-cs"/>
            </a:endParaRPr>
          </a:p>
          <a:p>
            <a:pPr algn="l" defTabSz="685783">
              <a:spcBef>
                <a:spcPct val="20000"/>
              </a:spcBef>
              <a:defRPr/>
            </a:pPr>
            <a:r>
              <a:rPr lang="tr-TR" sz="750" dirty="0" err="1" smtClean="0">
                <a:solidFill>
                  <a:schemeClr val="bg1">
                    <a:lumMod val="65000"/>
                  </a:schemeClr>
                </a:solidFill>
                <a:cs typeface="+mj-cs"/>
              </a:rPr>
              <a:t>Protherm</a:t>
            </a:r>
            <a:r>
              <a:rPr lang="tr-TR" sz="750" dirty="0" smtClean="0">
                <a:solidFill>
                  <a:schemeClr val="bg1">
                    <a:lumMod val="65000"/>
                  </a:schemeClr>
                </a:solidFill>
                <a:cs typeface="+mj-cs"/>
              </a:rPr>
              <a:t> ısıl işlem fırınları</a:t>
            </a:r>
            <a:endParaRPr lang="en-US" sz="750" dirty="0">
              <a:solidFill>
                <a:schemeClr val="bg1">
                  <a:lumMod val="65000"/>
                </a:schemeClr>
              </a:solidFill>
              <a:cs typeface="+mj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00450" y="1830125"/>
            <a:ext cx="475560" cy="47555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4181796" y="2582643"/>
            <a:ext cx="2146882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783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2"/>
                </a:solidFill>
                <a:cs typeface="+mj-cs"/>
              </a:rPr>
              <a:t>Toz </a:t>
            </a:r>
            <a:r>
              <a:rPr lang="tr-TR" sz="900" b="1" dirty="0" err="1" smtClean="0">
                <a:solidFill>
                  <a:schemeClr val="accent2"/>
                </a:solidFill>
                <a:cs typeface="+mj-cs"/>
              </a:rPr>
              <a:t>Metalurjisi</a:t>
            </a:r>
            <a:r>
              <a:rPr lang="tr-TR" sz="900" b="1" dirty="0" smtClean="0">
                <a:solidFill>
                  <a:schemeClr val="accent2"/>
                </a:solidFill>
                <a:cs typeface="+mj-cs"/>
              </a:rPr>
              <a:t> Laboratuvarı</a:t>
            </a:r>
            <a:endParaRPr lang="en-US" sz="900" b="1" dirty="0">
              <a:solidFill>
                <a:schemeClr val="accent2"/>
              </a:solidFill>
              <a:cs typeface="+mj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600450" y="2414114"/>
            <a:ext cx="475560" cy="475559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4181796" y="3097382"/>
            <a:ext cx="2146882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783">
              <a:spcBef>
                <a:spcPct val="20000"/>
              </a:spcBef>
              <a:defRPr/>
            </a:pPr>
            <a:r>
              <a:rPr lang="tr-TR" sz="900" b="1" dirty="0" err="1" smtClean="0">
                <a:solidFill>
                  <a:schemeClr val="accent3"/>
                </a:solidFill>
                <a:cs typeface="+mj-cs"/>
              </a:rPr>
              <a:t>Triboloji</a:t>
            </a:r>
            <a:r>
              <a:rPr lang="tr-TR" sz="900" b="1" dirty="0" smtClean="0">
                <a:solidFill>
                  <a:schemeClr val="accent3"/>
                </a:solidFill>
                <a:cs typeface="+mj-cs"/>
              </a:rPr>
              <a:t> Laboratuvarı</a:t>
            </a:r>
            <a:endParaRPr lang="en-US" sz="900" b="1" dirty="0">
              <a:solidFill>
                <a:schemeClr val="accent3"/>
              </a:solidFill>
              <a:cs typeface="+mj-cs"/>
            </a:endParaRPr>
          </a:p>
          <a:p>
            <a:pPr algn="l" defTabSz="685783">
              <a:spcBef>
                <a:spcPct val="20000"/>
              </a:spcBef>
              <a:defRPr/>
            </a:pPr>
            <a:r>
              <a:rPr lang="tr-TR" sz="750" dirty="0" smtClean="0">
                <a:solidFill>
                  <a:schemeClr val="bg1">
                    <a:lumMod val="65000"/>
                  </a:schemeClr>
                </a:solidFill>
                <a:cs typeface="+mj-cs"/>
              </a:rPr>
              <a:t>UTS </a:t>
            </a:r>
            <a:r>
              <a:rPr lang="tr-TR" sz="750" dirty="0" err="1" smtClean="0">
                <a:solidFill>
                  <a:schemeClr val="bg1">
                    <a:lumMod val="65000"/>
                  </a:schemeClr>
                </a:solidFill>
                <a:cs typeface="+mj-cs"/>
              </a:rPr>
              <a:t>Tribometer</a:t>
            </a:r>
            <a:endParaRPr lang="en-US" sz="750" dirty="0">
              <a:solidFill>
                <a:schemeClr val="bg1">
                  <a:lumMod val="65000"/>
                </a:schemeClr>
              </a:solidFill>
              <a:cs typeface="+mj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600450" y="2998103"/>
            <a:ext cx="475560" cy="475559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4181796" y="3748882"/>
            <a:ext cx="2146882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685783">
              <a:spcBef>
                <a:spcPct val="20000"/>
              </a:spcBef>
              <a:defRPr/>
            </a:pPr>
            <a:r>
              <a:rPr lang="tr-TR" sz="900" b="1" dirty="0" smtClean="0">
                <a:solidFill>
                  <a:schemeClr val="accent4"/>
                </a:solidFill>
                <a:cs typeface="+mj-cs"/>
              </a:rPr>
              <a:t>Korozyon ve Aşınma Laboratuvarları</a:t>
            </a:r>
            <a:endParaRPr lang="en-US" sz="900" b="1" dirty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600450" y="3649601"/>
            <a:ext cx="475560" cy="475559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Resim Yer Tutucusu 5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2381" b="123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BİZE ULAŞIN</a:t>
            </a:r>
            <a:endParaRPr lang="en-US" dirty="0"/>
          </a:p>
        </p:txBody>
      </p:sp>
      <p:pic>
        <p:nvPicPr>
          <p:cNvPr id="20" name="Resim Yer Tutucusu 1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033" r="19033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3" name="Group 130"/>
          <p:cNvGrpSpPr/>
          <p:nvPr/>
        </p:nvGrpSpPr>
        <p:grpSpPr>
          <a:xfrm>
            <a:off x="1321606" y="1961109"/>
            <a:ext cx="1156880" cy="245035"/>
            <a:chOff x="1762139" y="1304396"/>
            <a:chExt cx="1542507" cy="326713"/>
          </a:xfrm>
        </p:grpSpPr>
        <p:sp>
          <p:nvSpPr>
            <p:cNvPr id="65" name="TextBox 64"/>
            <p:cNvSpPr txBox="1"/>
            <p:nvPr/>
          </p:nvSpPr>
          <p:spPr>
            <a:xfrm>
              <a:off x="1762140" y="1304396"/>
              <a:ext cx="1542506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900" b="1" dirty="0" smtClean="0">
                  <a:solidFill>
                    <a:schemeClr val="accent1"/>
                  </a:solidFill>
                </a:rPr>
                <a:t>Telefon</a:t>
              </a:r>
              <a:endParaRPr lang="en-US" sz="900" b="1" dirty="0">
                <a:solidFill>
                  <a:schemeClr val="accent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62139" y="1477221"/>
              <a:ext cx="15425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685783">
                <a:spcBef>
                  <a:spcPct val="20000"/>
                </a:spcBef>
                <a:defRPr/>
              </a:pPr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444 0 478 - 7</a:t>
              </a:r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1325823" y="2544721"/>
            <a:ext cx="1156880" cy="273836"/>
            <a:chOff x="1762139" y="2072489"/>
            <a:chExt cx="1542507" cy="365114"/>
          </a:xfrm>
        </p:grpSpPr>
        <p:sp>
          <p:nvSpPr>
            <p:cNvPr id="72" name="TextBox 71"/>
            <p:cNvSpPr txBox="1"/>
            <p:nvPr/>
          </p:nvSpPr>
          <p:spPr>
            <a:xfrm>
              <a:off x="1762140" y="2072489"/>
              <a:ext cx="1542506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900" b="1" dirty="0" smtClean="0">
                  <a:solidFill>
                    <a:schemeClr val="accent2"/>
                  </a:solidFill>
                </a:rPr>
                <a:t>WEB Adresi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62139" y="2283715"/>
              <a:ext cx="15425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685783">
                <a:spcBef>
                  <a:spcPct val="20000"/>
                </a:spcBef>
                <a:defRPr/>
              </a:pPr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http://dce.karabuk.edu.tr</a:t>
              </a:r>
            </a:p>
          </p:txBody>
        </p:sp>
      </p:grpSp>
      <p:grpSp>
        <p:nvGrpSpPr>
          <p:cNvPr id="6" name="Group 144"/>
          <p:cNvGrpSpPr/>
          <p:nvPr/>
        </p:nvGrpSpPr>
        <p:grpSpPr>
          <a:xfrm>
            <a:off x="1327391" y="3107746"/>
            <a:ext cx="1156880" cy="374850"/>
            <a:chOff x="1762139" y="2840582"/>
            <a:chExt cx="1542507" cy="499800"/>
          </a:xfrm>
        </p:grpSpPr>
        <p:sp>
          <p:nvSpPr>
            <p:cNvPr id="78" name="TextBox 77"/>
            <p:cNvSpPr txBox="1"/>
            <p:nvPr/>
          </p:nvSpPr>
          <p:spPr>
            <a:xfrm>
              <a:off x="1762140" y="2840582"/>
              <a:ext cx="1542506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900" b="1" dirty="0" smtClean="0">
                  <a:solidFill>
                    <a:schemeClr val="accent3"/>
                  </a:solidFill>
                </a:rPr>
                <a:t>Sempozyum</a:t>
              </a:r>
              <a:endParaRPr lang="en-US" sz="900" b="1" dirty="0">
                <a:solidFill>
                  <a:schemeClr val="accent3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62139" y="3032606"/>
              <a:ext cx="1542507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685783">
                <a:spcBef>
                  <a:spcPct val="20000"/>
                </a:spcBef>
                <a:defRPr/>
              </a:pPr>
              <a:r>
                <a:rPr lang="tr-TR" sz="7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Uluslararası Demir </a:t>
              </a:r>
              <a:r>
                <a:rPr lang="tr-TR" sz="75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Çelik Sempozyumu (UDCS’17)</a:t>
              </a:r>
              <a:endParaRPr lang="en-US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113"/>
          <p:cNvGrpSpPr/>
          <p:nvPr/>
        </p:nvGrpSpPr>
        <p:grpSpPr>
          <a:xfrm>
            <a:off x="4521457" y="2347297"/>
            <a:ext cx="1156880" cy="656433"/>
            <a:chOff x="5839354" y="1336688"/>
            <a:chExt cx="1542507" cy="875244"/>
          </a:xfrm>
        </p:grpSpPr>
        <p:sp>
          <p:nvSpPr>
            <p:cNvPr id="90" name="TextBox 89"/>
            <p:cNvSpPr txBox="1"/>
            <p:nvPr/>
          </p:nvSpPr>
          <p:spPr>
            <a:xfrm>
              <a:off x="5839355" y="1336688"/>
              <a:ext cx="1542506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tr-TR" sz="900" b="1" dirty="0" smtClean="0">
                  <a:solidFill>
                    <a:schemeClr val="accent5"/>
                  </a:solidFill>
                </a:rPr>
                <a:t>Adres</a:t>
              </a:r>
              <a:endParaRPr lang="en-US" sz="900" b="1" dirty="0">
                <a:solidFill>
                  <a:schemeClr val="accent5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39354" y="1534824"/>
              <a:ext cx="1542507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685783">
                <a:spcBef>
                  <a:spcPct val="20000"/>
                </a:spcBef>
                <a:defRPr/>
              </a:pPr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KARABÜK ÜNİVERSİTESİ</a:t>
              </a:r>
            </a:p>
            <a:p>
              <a:pPr algn="r" defTabSz="685783">
                <a:spcBef>
                  <a:spcPct val="20000"/>
                </a:spcBef>
                <a:defRPr/>
              </a:pPr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DEMİR ÇELİK ENSTİTÜSÜ</a:t>
              </a:r>
            </a:p>
            <a:p>
              <a:pPr algn="r" defTabSz="685783">
                <a:spcBef>
                  <a:spcPct val="20000"/>
                </a:spcBef>
                <a:defRPr/>
              </a:pPr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78050 KARABÜK</a:t>
              </a:r>
            </a:p>
          </p:txBody>
        </p:sp>
      </p:grpSp>
      <p:pic>
        <p:nvPicPr>
          <p:cNvPr id="52" name="Picture 51" descr="shadow.pn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2558726" y="4374356"/>
            <a:ext cx="1740549" cy="178594"/>
          </a:xfrm>
          <a:prstGeom prst="rect">
            <a:avLst/>
          </a:prstGeom>
        </p:spPr>
      </p:pic>
      <p:grpSp>
        <p:nvGrpSpPr>
          <p:cNvPr id="12" name="Group 76"/>
          <p:cNvGrpSpPr/>
          <p:nvPr/>
        </p:nvGrpSpPr>
        <p:grpSpPr>
          <a:xfrm>
            <a:off x="909267" y="3082192"/>
            <a:ext cx="351766" cy="341695"/>
            <a:chOff x="6299532" y="3384456"/>
            <a:chExt cx="469021" cy="455593"/>
          </a:xfrm>
        </p:grpSpPr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83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grpSp>
        <p:nvGrpSpPr>
          <p:cNvPr id="14" name="Group 94"/>
          <p:cNvGrpSpPr/>
          <p:nvPr/>
        </p:nvGrpSpPr>
        <p:grpSpPr>
          <a:xfrm>
            <a:off x="909267" y="2505577"/>
            <a:ext cx="351766" cy="341695"/>
            <a:chOff x="3425803" y="3384456"/>
            <a:chExt cx="469021" cy="455593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0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grpSp>
        <p:nvGrpSpPr>
          <p:cNvPr id="15" name="Group 100"/>
          <p:cNvGrpSpPr/>
          <p:nvPr/>
        </p:nvGrpSpPr>
        <p:grpSpPr>
          <a:xfrm>
            <a:off x="909267" y="1928962"/>
            <a:ext cx="351766" cy="341695"/>
            <a:chOff x="630683" y="3383511"/>
            <a:chExt cx="469021" cy="455593"/>
          </a:xfrm>
        </p:grpSpPr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06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grpSp>
        <p:nvGrpSpPr>
          <p:cNvPr id="16" name="Group 106"/>
          <p:cNvGrpSpPr/>
          <p:nvPr/>
        </p:nvGrpSpPr>
        <p:grpSpPr>
          <a:xfrm>
            <a:off x="5719359" y="2504667"/>
            <a:ext cx="351766" cy="341695"/>
            <a:chOff x="3428938" y="4190009"/>
            <a:chExt cx="469021" cy="455593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12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0" y="2013626"/>
            <a:ext cx="4000500" cy="1116248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78795" y="2089487"/>
            <a:ext cx="3543300" cy="101566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</a:rPr>
              <a:t>MISYON VE VIZYON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7" name="Resim 12"/>
          <p:cNvPicPr>
            <a:picLocks noGrp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12507"/>
          <a:stretch/>
        </p:blipFill>
        <p:spPr>
          <a:xfrm>
            <a:off x="4000500" y="2038350"/>
            <a:ext cx="2857500" cy="109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Placeholder 2" descr="IMG_22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3" b="26543"/>
          <a:stretch>
            <a:fillRect/>
          </a:stretch>
        </p:blipFill>
        <p:spPr>
          <a:xfrm>
            <a:off x="0" y="3181350"/>
            <a:ext cx="6858000" cy="18859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8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MİSYON VE VİZYON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199" y="1504950"/>
            <a:ext cx="6014325" cy="304800"/>
          </a:xfrm>
        </p:spPr>
        <p:txBody>
          <a:bodyPr/>
          <a:lstStyle/>
          <a:p>
            <a:r>
              <a:rPr lang="en-US" sz="2250" b="1" dirty="0" smtClean="0">
                <a:solidFill>
                  <a:schemeClr val="bg1"/>
                </a:solidFill>
                <a:cs typeface="+mj-cs"/>
              </a:rPr>
              <a:t>           </a:t>
            </a:r>
            <a:r>
              <a:rPr lang="en-US" sz="2250" b="1" dirty="0" err="1" smtClean="0">
                <a:solidFill>
                  <a:schemeClr val="bg1"/>
                </a:solidFill>
                <a:cs typeface="+mj-cs"/>
              </a:rPr>
              <a:t>Misyon</a:t>
            </a:r>
            <a:r>
              <a:rPr lang="en-US" sz="2250" b="1" dirty="0" smtClean="0">
                <a:solidFill>
                  <a:schemeClr val="bg1"/>
                </a:solidFill>
                <a:cs typeface="+mj-cs"/>
              </a:rPr>
              <a:t>                            </a:t>
            </a:r>
            <a:r>
              <a:rPr lang="en-US" sz="2250" b="1" dirty="0" err="1" smtClean="0">
                <a:solidFill>
                  <a:schemeClr val="bg1"/>
                </a:solidFill>
                <a:cs typeface="+mj-cs"/>
              </a:rPr>
              <a:t>Vizyon</a:t>
            </a:r>
            <a:endParaRPr lang="en-US" sz="225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038546" y="1985998"/>
            <a:ext cx="2146882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>
                <a:solidFill>
                  <a:schemeClr val="bg1"/>
                </a:solidFill>
                <a:cs typeface="+mj-cs"/>
              </a:rPr>
              <a:t>Demir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çelik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endüstrisine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ait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temel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konularda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kamu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politikalarına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etkide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bulunmak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,</a:t>
            </a:r>
            <a:endParaRPr lang="en-US" sz="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7200" y="1944425"/>
            <a:ext cx="475560" cy="47555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1</a:t>
            </a: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1038546" y="2569987"/>
            <a:ext cx="2146882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  <a:cs typeface="+mj-cs"/>
              </a:rPr>
              <a:t>Demir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çelik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endüstrisinde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çalışanları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yeni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teknoloji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süreçler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hakkında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eğitmek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just" defTabSz="685783">
              <a:spcBef>
                <a:spcPct val="20000"/>
              </a:spcBef>
              <a:defRPr/>
            </a:pPr>
            <a:endParaRPr lang="en-US" sz="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7200" y="2528414"/>
            <a:ext cx="475560" cy="47555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1038546" y="3153976"/>
            <a:ext cx="2146882" cy="5816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  <a:cs typeface="+mj-cs"/>
              </a:rPr>
              <a:t>İş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sağlığı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iş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güvenliği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yaşanabilir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bir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çevre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için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önlemler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hakkında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bilgilendirmek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just" defTabSz="685783">
              <a:spcBef>
                <a:spcPct val="20000"/>
              </a:spcBef>
              <a:defRPr/>
            </a:pPr>
            <a:endParaRPr lang="en-US" sz="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7200" y="3112403"/>
            <a:ext cx="475560" cy="47555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3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038546" y="3737964"/>
            <a:ext cx="2146882" cy="8586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  <a:cs typeface="+mj-cs"/>
              </a:rPr>
              <a:t>Endüstri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verilerini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karar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vericiler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demir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çelik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şirketleri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kamu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için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yorumlamak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demir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çelik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üretim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süreçleri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üretim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enerji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verimliliği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yatırımlar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eğilimler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hakkında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önerilerde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bulunmak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l" defTabSz="685783">
              <a:spcBef>
                <a:spcPct val="20000"/>
              </a:spcBef>
              <a:defRPr/>
            </a:pPr>
            <a:endParaRPr lang="en-US" sz="900" dirty="0" smtClean="0">
              <a:solidFill>
                <a:schemeClr val="bg1"/>
              </a:solidFill>
              <a:cs typeface="+mj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7200" y="3696391"/>
            <a:ext cx="475560" cy="47555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4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421145" y="1985998"/>
            <a:ext cx="0" cy="214438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3"/>
          <p:cNvSpPr txBox="1">
            <a:spLocks/>
          </p:cNvSpPr>
          <p:nvPr/>
        </p:nvSpPr>
        <p:spPr>
          <a:xfrm>
            <a:off x="4324643" y="1985998"/>
            <a:ext cx="2146882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  <a:cs typeface="+mj-cs"/>
              </a:rPr>
              <a:t>Demir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çelik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endüstrisi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ve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diğer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anahtar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sektörler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için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zorlukları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paylaşacak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bir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platform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oluşturmak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bilim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ışığında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çözümler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geliştirmek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just" defTabSz="685783">
              <a:spcBef>
                <a:spcPct val="20000"/>
              </a:spcBef>
              <a:defRPr/>
            </a:pPr>
            <a:endParaRPr lang="en-US" sz="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43297" y="1944425"/>
            <a:ext cx="475560" cy="4755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4324643" y="2599652"/>
            <a:ext cx="2146882" cy="5816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  <a:cs typeface="+mj-cs"/>
              </a:rPr>
              <a:t>Sürdürülebilir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bir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gelişme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için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yeni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teknolojileri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geliştirme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amaçlı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alandaki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araştırmaları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desteklemek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just" defTabSz="685783">
              <a:spcBef>
                <a:spcPct val="20000"/>
              </a:spcBef>
              <a:defRPr/>
            </a:pPr>
            <a:endParaRPr lang="en-US" sz="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743297" y="2528414"/>
            <a:ext cx="475560" cy="4755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4324643" y="3153976"/>
            <a:ext cx="2146882" cy="5816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  <a:cs typeface="+mj-cs"/>
              </a:rPr>
              <a:t>Yeni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teknolojilerin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kullanılmasıyla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CO</a:t>
            </a:r>
            <a:r>
              <a:rPr lang="en-US" sz="900" baseline="-25000" dirty="0" smtClean="0">
                <a:solidFill>
                  <a:schemeClr val="bg1"/>
                </a:solidFill>
                <a:cs typeface="+mj-cs"/>
              </a:rPr>
              <a:t>2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atıklarının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azaltılması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için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farkındalık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oluşturmak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just" defTabSz="685783">
              <a:spcBef>
                <a:spcPct val="20000"/>
              </a:spcBef>
              <a:defRPr/>
            </a:pPr>
            <a:endParaRPr lang="en-US" sz="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43297" y="3112403"/>
            <a:ext cx="475560" cy="4755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4324643" y="3737964"/>
            <a:ext cx="2146882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  <a:cs typeface="+mj-cs"/>
              </a:rPr>
              <a:t>Çelikten</a:t>
            </a:r>
            <a:r>
              <a:rPr lang="en-US" sz="9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yapılmış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ürünlerin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pazar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payının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artırılması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yoluyla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dünyanın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en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fazla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geri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dönüşümü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olan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bu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malzemenin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kullanılmasını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900" dirty="0" err="1">
                <a:solidFill>
                  <a:schemeClr val="bg1"/>
                </a:solidFill>
                <a:cs typeface="+mj-cs"/>
              </a:rPr>
              <a:t>desteklemek</a:t>
            </a:r>
            <a:r>
              <a:rPr lang="en-US" sz="9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just" defTabSz="685783">
              <a:spcBef>
                <a:spcPct val="20000"/>
              </a:spcBef>
              <a:defRPr/>
            </a:pPr>
            <a:endParaRPr lang="en-US" sz="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743297" y="3696391"/>
            <a:ext cx="475560" cy="4755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 rot="16200000" flipH="1">
            <a:off x="-133494" y="495445"/>
            <a:ext cx="552737" cy="285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727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r="31253"/>
          <a:stretch>
            <a:fillRect/>
          </a:stretch>
        </p:blipFill>
        <p:spPr>
          <a:xfrm>
            <a:off x="0" y="2"/>
            <a:ext cx="7010400" cy="5143498"/>
          </a:xfrm>
        </p:spPr>
      </p:pic>
      <p:sp>
        <p:nvSpPr>
          <p:cNvPr id="25" name="Text Placeholder 3"/>
          <p:cNvSpPr txBox="1">
            <a:spLocks/>
          </p:cNvSpPr>
          <p:nvPr/>
        </p:nvSpPr>
        <p:spPr>
          <a:xfrm>
            <a:off x="1219200" y="2174520"/>
            <a:ext cx="4419600" cy="11172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</a:rPr>
              <a:t>KALİTE </a:t>
            </a:r>
            <a:endParaRPr lang="en-US" sz="330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</a:rPr>
              <a:t>YÖNETİM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340840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err="1" smtClean="0">
                <a:solidFill>
                  <a:schemeClr val="bg1"/>
                </a:solidFill>
              </a:rPr>
              <a:t>Demir</a:t>
            </a:r>
            <a:r>
              <a:rPr lang="en-US" sz="900" i="1" dirty="0" err="1">
                <a:solidFill>
                  <a:schemeClr val="bg1"/>
                </a:solidFill>
              </a:rPr>
              <a:t>-Çelik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Enstitüsü</a:t>
            </a:r>
            <a:r>
              <a:rPr lang="en-US" sz="900" i="1" dirty="0">
                <a:solidFill>
                  <a:schemeClr val="bg1"/>
                </a:solidFill>
              </a:rPr>
              <a:t> MARGEM </a:t>
            </a:r>
            <a:r>
              <a:rPr lang="en-US" sz="900" i="1" dirty="0" err="1">
                <a:solidFill>
                  <a:schemeClr val="bg1"/>
                </a:solidFill>
              </a:rPr>
              <a:t>Laboratuvarları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üst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yönetimi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olarak</a:t>
            </a:r>
            <a:r>
              <a:rPr lang="en-US" sz="900" i="1" dirty="0">
                <a:solidFill>
                  <a:schemeClr val="bg1"/>
                </a:solidFill>
              </a:rPr>
              <a:t>; </a:t>
            </a:r>
            <a:r>
              <a:rPr lang="en-US" sz="900" i="1" dirty="0" err="1">
                <a:solidFill>
                  <a:schemeClr val="bg1"/>
                </a:solidFill>
              </a:rPr>
              <a:t>Kalite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Yönetim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Sistemi’ni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tüm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personelin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katkısıyla</a:t>
            </a:r>
            <a:r>
              <a:rPr lang="en-US" sz="900" i="1" dirty="0">
                <a:solidFill>
                  <a:schemeClr val="bg1"/>
                </a:solidFill>
              </a:rPr>
              <a:t> TS EN ISO/IEC 17025 </a:t>
            </a:r>
            <a:r>
              <a:rPr lang="en-US" sz="900" i="1" dirty="0" err="1">
                <a:solidFill>
                  <a:schemeClr val="bg1"/>
                </a:solidFill>
              </a:rPr>
              <a:t>standardı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  <a:r>
              <a:rPr lang="en-US" sz="900" i="1" dirty="0" err="1">
                <a:solidFill>
                  <a:schemeClr val="bg1"/>
                </a:solidFill>
              </a:rPr>
              <a:t>müşteri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şartları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  <a:r>
              <a:rPr lang="en-US" sz="900" i="1" dirty="0" err="1">
                <a:solidFill>
                  <a:schemeClr val="bg1"/>
                </a:solidFill>
              </a:rPr>
              <a:t>yasal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şartlar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r>
              <a:rPr lang="en-US" sz="900" i="1" dirty="0">
                <a:solidFill>
                  <a:schemeClr val="bg1"/>
                </a:solidFill>
              </a:rPr>
              <a:t> TÜRKAK </a:t>
            </a:r>
            <a:r>
              <a:rPr lang="en-US" sz="900" i="1" dirty="0" err="1">
                <a:solidFill>
                  <a:schemeClr val="bg1"/>
                </a:solidFill>
              </a:rPr>
              <a:t>rehberlerine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uygun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olarak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etkin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bir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şekilde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uygulayacağımızı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sürekli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iyileştireceğimizi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taahhüt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ederiz</a:t>
            </a:r>
            <a:r>
              <a:rPr lang="en-US" sz="9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3200400" cy="4405256"/>
          </a:xfrm>
        </p:spPr>
      </p:pic>
      <p:pic>
        <p:nvPicPr>
          <p:cNvPr id="4" name="Resim Yer Tutucusu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r="4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96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r="31253"/>
          <a:stretch>
            <a:fillRect/>
          </a:stretch>
        </p:blipFill>
        <p:spPr/>
      </p:pic>
      <p:sp>
        <p:nvSpPr>
          <p:cNvPr id="25" name="Text Placeholder 3"/>
          <p:cNvSpPr txBox="1">
            <a:spLocks/>
          </p:cNvSpPr>
          <p:nvPr/>
        </p:nvSpPr>
        <p:spPr>
          <a:xfrm>
            <a:off x="524009" y="1810003"/>
            <a:ext cx="2218134" cy="152349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tr-TR" sz="3300" dirty="0" smtClean="0">
                <a:solidFill>
                  <a:schemeClr val="bg1"/>
                </a:solidFill>
              </a:rPr>
              <a:t>Enstitü-Sanayi İşbirliği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17" y="2475470"/>
            <a:ext cx="571500" cy="3428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37817" y="2475470"/>
            <a:ext cx="571500" cy="3428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517" y="3408403"/>
            <a:ext cx="2954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err="1">
                <a:solidFill>
                  <a:schemeClr val="bg1"/>
                </a:solidFill>
              </a:rPr>
              <a:t>Malzeme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Araştırma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Geliştirme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Merkezi</a:t>
            </a:r>
            <a:r>
              <a:rPr lang="en-US" sz="900" i="1" dirty="0">
                <a:solidFill>
                  <a:schemeClr val="bg1"/>
                </a:solidFill>
              </a:rPr>
              <a:t> (MARGEM) </a:t>
            </a:r>
            <a:r>
              <a:rPr lang="en-US" sz="900" i="1" dirty="0" err="1">
                <a:solidFill>
                  <a:schemeClr val="bg1"/>
                </a:solidFill>
              </a:rPr>
              <a:t>Laboratuvarları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  <a:r>
              <a:rPr lang="en-US" sz="900" i="1" dirty="0" smtClean="0">
                <a:solidFill>
                  <a:schemeClr val="bg1"/>
                </a:solidFill>
              </a:rPr>
              <a:t>b</a:t>
            </a:r>
            <a:r>
              <a:rPr lang="tr-TR" sz="900" i="1" dirty="0" smtClean="0">
                <a:solidFill>
                  <a:schemeClr val="bg1"/>
                </a:solidFill>
              </a:rPr>
              <a:t>öl</a:t>
            </a:r>
            <a:r>
              <a:rPr lang="en-US" sz="900" i="1" dirty="0" err="1" smtClean="0">
                <a:solidFill>
                  <a:schemeClr val="bg1"/>
                </a:solidFill>
              </a:rPr>
              <a:t>gedeki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tr-TR" sz="900" i="1" dirty="0">
                <a:solidFill>
                  <a:schemeClr val="bg1"/>
                </a:solidFill>
              </a:rPr>
              <a:t>ü</a:t>
            </a:r>
            <a:r>
              <a:rPr lang="en-US" sz="900" i="1" dirty="0" err="1" smtClean="0">
                <a:solidFill>
                  <a:schemeClr val="bg1"/>
                </a:solidFill>
              </a:rPr>
              <a:t>lke</a:t>
            </a:r>
            <a:endParaRPr lang="en-US" sz="900" i="1" dirty="0">
              <a:solidFill>
                <a:schemeClr val="bg1"/>
              </a:solidFill>
            </a:endParaRPr>
          </a:p>
          <a:p>
            <a:pPr algn="ctr"/>
            <a:r>
              <a:rPr lang="en-US" sz="900" i="1" dirty="0" err="1">
                <a:solidFill>
                  <a:schemeClr val="bg1"/>
                </a:solidFill>
              </a:rPr>
              <a:t>genelindeki</a:t>
            </a:r>
            <a:r>
              <a:rPr lang="en-US" sz="900" i="1" dirty="0">
                <a:solidFill>
                  <a:schemeClr val="bg1"/>
                </a:solidFill>
              </a:rPr>
              <a:t> metal </a:t>
            </a:r>
            <a:r>
              <a:rPr lang="en-US" sz="900" i="1" dirty="0" err="1">
                <a:solidFill>
                  <a:schemeClr val="bg1"/>
                </a:solidFill>
              </a:rPr>
              <a:t>alaşımları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üreten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sekt</a:t>
            </a:r>
            <a:r>
              <a:rPr lang="tr-TR" sz="900" i="1" dirty="0" smtClean="0">
                <a:solidFill>
                  <a:schemeClr val="bg1"/>
                </a:solidFill>
              </a:rPr>
              <a:t>ö</a:t>
            </a:r>
            <a:r>
              <a:rPr lang="en-US" sz="900" i="1" dirty="0" err="1" smtClean="0">
                <a:solidFill>
                  <a:schemeClr val="bg1"/>
                </a:solidFill>
              </a:rPr>
              <a:t>rlerde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kalite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smtClean="0">
                <a:solidFill>
                  <a:schemeClr val="bg1"/>
                </a:solidFill>
              </a:rPr>
              <a:t>g</a:t>
            </a:r>
            <a:r>
              <a:rPr lang="tr-TR" sz="900" i="1" dirty="0" smtClean="0">
                <a:solidFill>
                  <a:schemeClr val="bg1"/>
                </a:solidFill>
              </a:rPr>
              <a:t>ü</a:t>
            </a:r>
            <a:r>
              <a:rPr lang="en-US" sz="900" i="1" dirty="0" err="1" smtClean="0">
                <a:solidFill>
                  <a:schemeClr val="bg1"/>
                </a:solidFill>
              </a:rPr>
              <a:t>vence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sistemi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geliştirilmesi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amacıyla</a:t>
            </a:r>
            <a:endParaRPr lang="en-US" sz="900" i="1" dirty="0">
              <a:solidFill>
                <a:schemeClr val="bg1"/>
              </a:solidFill>
            </a:endParaRP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test/</a:t>
            </a:r>
            <a:r>
              <a:rPr lang="en-US" sz="900" i="1" dirty="0" err="1">
                <a:solidFill>
                  <a:schemeClr val="bg1"/>
                </a:solidFill>
              </a:rPr>
              <a:t>kalite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kontrol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  <a:r>
              <a:rPr lang="en-US" sz="900" i="1" dirty="0" err="1">
                <a:solidFill>
                  <a:schemeClr val="bg1"/>
                </a:solidFill>
              </a:rPr>
              <a:t>danışmanlık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hizmetleri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verilecek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  <a:r>
              <a:rPr lang="en-US" sz="900" i="1" dirty="0" err="1">
                <a:solidFill>
                  <a:schemeClr val="bg1"/>
                </a:solidFill>
              </a:rPr>
              <a:t>kalifiye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insan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smtClean="0">
                <a:solidFill>
                  <a:schemeClr val="bg1"/>
                </a:solidFill>
              </a:rPr>
              <a:t>g</a:t>
            </a:r>
            <a:r>
              <a:rPr lang="tr-TR" sz="900" i="1" dirty="0" smtClean="0">
                <a:solidFill>
                  <a:schemeClr val="bg1"/>
                </a:solidFill>
              </a:rPr>
              <a:t>ü</a:t>
            </a:r>
            <a:r>
              <a:rPr lang="en-US" sz="900" i="1" dirty="0" smtClean="0">
                <a:solidFill>
                  <a:schemeClr val="bg1"/>
                </a:solidFill>
              </a:rPr>
              <a:t>c</a:t>
            </a:r>
            <a:r>
              <a:rPr lang="tr-TR" sz="900" i="1" dirty="0" smtClean="0">
                <a:solidFill>
                  <a:schemeClr val="bg1"/>
                </a:solidFill>
              </a:rPr>
              <a:t>ü </a:t>
            </a:r>
            <a:r>
              <a:rPr lang="en-US" sz="900" i="1" dirty="0" err="1" smtClean="0">
                <a:solidFill>
                  <a:schemeClr val="bg1"/>
                </a:solidFill>
              </a:rPr>
              <a:t>yetis</a:t>
            </a:r>
            <a:r>
              <a:rPr lang="en-US" sz="900" i="1" dirty="0" err="1">
                <a:solidFill>
                  <a:schemeClr val="bg1"/>
                </a:solidFill>
              </a:rPr>
              <a:t>̧tirilecek</a:t>
            </a:r>
            <a:r>
              <a:rPr lang="en-US" sz="900" i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tr-TR" sz="900" i="1" dirty="0">
                <a:solidFill>
                  <a:schemeClr val="bg1"/>
                </a:solidFill>
              </a:rPr>
              <a:t>ü</a:t>
            </a:r>
            <a:r>
              <a:rPr lang="en-US" sz="900" i="1" dirty="0" err="1" smtClean="0">
                <a:solidFill>
                  <a:schemeClr val="bg1"/>
                </a:solidFill>
              </a:rPr>
              <a:t>iversite-sanayi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iş</a:t>
            </a:r>
            <a:r>
              <a:rPr lang="en-US" sz="900" i="1" dirty="0" err="1" smtClean="0">
                <a:solidFill>
                  <a:schemeClr val="bg1"/>
                </a:solidFill>
              </a:rPr>
              <a:t>birli</a:t>
            </a:r>
            <a:r>
              <a:rPr lang="tr-TR" sz="900" i="1" dirty="0" err="1" smtClean="0">
                <a:solidFill>
                  <a:schemeClr val="bg1"/>
                </a:solidFill>
              </a:rPr>
              <a:t>ği</a:t>
            </a:r>
            <a:r>
              <a:rPr lang="tr-TR" sz="900" i="1" dirty="0" smtClean="0">
                <a:solidFill>
                  <a:schemeClr val="bg1"/>
                </a:solidFill>
              </a:rPr>
              <a:t> k</a:t>
            </a:r>
            <a:r>
              <a:rPr lang="en-US" sz="900" i="1" dirty="0" err="1" smtClean="0">
                <a:solidFill>
                  <a:schemeClr val="bg1"/>
                </a:solidFill>
              </a:rPr>
              <a:t>apsamında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Ar-Ge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ç</a:t>
            </a:r>
            <a:r>
              <a:rPr lang="en-US" sz="900" i="1" dirty="0" err="1" smtClean="0">
                <a:solidFill>
                  <a:schemeClr val="bg1"/>
                </a:solidFill>
              </a:rPr>
              <a:t>alı</a:t>
            </a:r>
            <a:r>
              <a:rPr lang="tr-TR" sz="900" i="1" dirty="0">
                <a:solidFill>
                  <a:schemeClr val="bg1"/>
                </a:solidFill>
              </a:rPr>
              <a:t>ş</a:t>
            </a:r>
            <a:r>
              <a:rPr lang="en-US" sz="900" i="1" dirty="0" err="1" smtClean="0">
                <a:solidFill>
                  <a:schemeClr val="bg1"/>
                </a:solidFill>
              </a:rPr>
              <a:t>maları</a:t>
            </a:r>
            <a:r>
              <a:rPr lang="en-US" sz="900" i="1" dirty="0" smtClean="0">
                <a:solidFill>
                  <a:schemeClr val="bg1"/>
                </a:solidFill>
              </a:rPr>
              <a:t> y</a:t>
            </a:r>
            <a:r>
              <a:rPr lang="tr-TR" sz="900" i="1" dirty="0" smtClean="0">
                <a:solidFill>
                  <a:schemeClr val="bg1"/>
                </a:solidFill>
              </a:rPr>
              <a:t>ürütülecek</a:t>
            </a:r>
            <a:r>
              <a:rPr lang="en-US" sz="900" i="1" dirty="0" smtClean="0">
                <a:solidFill>
                  <a:schemeClr val="bg1"/>
                </a:solidFill>
              </a:rPr>
              <a:t>, </a:t>
            </a:r>
            <a:r>
              <a:rPr lang="en-US" sz="900" i="1" dirty="0" err="1">
                <a:solidFill>
                  <a:schemeClr val="bg1"/>
                </a:solidFill>
              </a:rPr>
              <a:t>ilgili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alanda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Ar-Ge</a:t>
            </a:r>
            <a:endParaRPr lang="en-US" sz="900" i="1" dirty="0">
              <a:solidFill>
                <a:schemeClr val="bg1"/>
              </a:solidFill>
            </a:endParaRPr>
          </a:p>
          <a:p>
            <a:pPr algn="ctr"/>
            <a:r>
              <a:rPr lang="tr-TR" sz="900" i="1" dirty="0">
                <a:solidFill>
                  <a:schemeClr val="bg1"/>
                </a:solidFill>
              </a:rPr>
              <a:t>ç</a:t>
            </a:r>
            <a:r>
              <a:rPr lang="tr-TR" sz="900" i="1" dirty="0" smtClean="0">
                <a:solidFill>
                  <a:schemeClr val="bg1"/>
                </a:solidFill>
              </a:rPr>
              <a:t>alışması </a:t>
            </a:r>
            <a:r>
              <a:rPr lang="en-US" sz="900" i="1" dirty="0" err="1" smtClean="0">
                <a:solidFill>
                  <a:schemeClr val="bg1"/>
                </a:solidFill>
              </a:rPr>
              <a:t>yapan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tr-TR" sz="900" i="1" dirty="0" smtClean="0">
                <a:solidFill>
                  <a:schemeClr val="bg1"/>
                </a:solidFill>
              </a:rPr>
              <a:t>üniversiteler </a:t>
            </a:r>
            <a:r>
              <a:rPr lang="en-US" sz="900" i="1" dirty="0" err="1" smtClean="0">
                <a:solidFill>
                  <a:schemeClr val="bg1"/>
                </a:solidFill>
              </a:rPr>
              <a:t>ve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Ar-Ge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kurulu</a:t>
            </a:r>
            <a:r>
              <a:rPr lang="tr-TR" sz="900" i="1" dirty="0">
                <a:solidFill>
                  <a:schemeClr val="bg1"/>
                </a:solidFill>
              </a:rPr>
              <a:t>ş</a:t>
            </a:r>
            <a:r>
              <a:rPr lang="en-US" sz="900" i="1" dirty="0" err="1" smtClean="0">
                <a:solidFill>
                  <a:schemeClr val="bg1"/>
                </a:solidFill>
              </a:rPr>
              <a:t>ları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ile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tr-TR" sz="900" i="1" dirty="0" smtClean="0">
                <a:solidFill>
                  <a:schemeClr val="bg1"/>
                </a:solidFill>
              </a:rPr>
              <a:t>işbirliği geliştirilecektir</a:t>
            </a:r>
            <a:r>
              <a:rPr lang="en-US" sz="900" i="1" dirty="0" smtClean="0">
                <a:solidFill>
                  <a:schemeClr val="bg1"/>
                </a:solidFill>
              </a:rPr>
              <a:t>. </a:t>
            </a:r>
            <a:r>
              <a:rPr lang="en-US" sz="900" i="1" dirty="0">
                <a:solidFill>
                  <a:schemeClr val="bg1"/>
                </a:solidFill>
              </a:rPr>
              <a:t>Bu </a:t>
            </a:r>
            <a:r>
              <a:rPr lang="en-US" sz="900" i="1" dirty="0" err="1" smtClean="0">
                <a:solidFill>
                  <a:schemeClr val="bg1"/>
                </a:solidFill>
              </a:rPr>
              <a:t>ba</a:t>
            </a:r>
            <a:r>
              <a:rPr lang="tr-TR" sz="900" i="1" dirty="0" err="1" smtClean="0">
                <a:solidFill>
                  <a:schemeClr val="bg1"/>
                </a:solidFill>
              </a:rPr>
              <a:t>ğlamda</a:t>
            </a:r>
            <a:endParaRPr lang="en-US" sz="900" i="1" dirty="0">
              <a:solidFill>
                <a:schemeClr val="bg1"/>
              </a:solidFill>
            </a:endParaRPr>
          </a:p>
          <a:p>
            <a:pPr algn="ctr"/>
            <a:r>
              <a:rPr lang="tr-TR" sz="900" i="1" dirty="0">
                <a:solidFill>
                  <a:schemeClr val="bg1"/>
                </a:solidFill>
              </a:rPr>
              <a:t>e</a:t>
            </a:r>
            <a:r>
              <a:rPr lang="tr-TR" sz="900" i="1" dirty="0" smtClean="0">
                <a:solidFill>
                  <a:schemeClr val="bg1"/>
                </a:solidFill>
              </a:rPr>
              <a:t>nstitü bünyesinde </a:t>
            </a:r>
            <a:r>
              <a:rPr lang="en-US" sz="900" i="1" dirty="0" err="1" smtClean="0">
                <a:solidFill>
                  <a:schemeClr val="bg1"/>
                </a:solidFill>
              </a:rPr>
              <a:t>bulunan</a:t>
            </a:r>
            <a:r>
              <a:rPr lang="en-US" sz="900" i="1" dirty="0" smtClean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laboratuvarlar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 smtClean="0">
                <a:solidFill>
                  <a:schemeClr val="bg1"/>
                </a:solidFill>
              </a:rPr>
              <a:t>tablo</a:t>
            </a:r>
            <a:r>
              <a:rPr lang="tr-TR" sz="900" i="1" dirty="0" smtClean="0">
                <a:solidFill>
                  <a:schemeClr val="bg1"/>
                </a:solidFill>
              </a:rPr>
              <a:t>da </a:t>
            </a:r>
            <a:r>
              <a:rPr lang="en-US" sz="900" i="1" dirty="0" err="1" smtClean="0">
                <a:solidFill>
                  <a:schemeClr val="bg1"/>
                </a:solidFill>
              </a:rPr>
              <a:t>verilmis</a:t>
            </a:r>
            <a:r>
              <a:rPr lang="en-US" sz="900" i="1" dirty="0" err="1">
                <a:solidFill>
                  <a:schemeClr val="bg1"/>
                </a:solidFill>
              </a:rPr>
              <a:t>̧tir</a:t>
            </a:r>
            <a:r>
              <a:rPr lang="en-US" sz="9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47" r="10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animBg="1"/>
      <p:bldP spid="29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310"/>
            <a:ext cx="6858000" cy="350019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EKİBİMİZ</a:t>
            </a:r>
            <a:endParaRPr lang="en-US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863727037"/>
              </p:ext>
            </p:extLst>
          </p:nvPr>
        </p:nvGraphicFramePr>
        <p:xfrm>
          <a:off x="914400" y="538713"/>
          <a:ext cx="5029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7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3" b="1510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AMACIMIZ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41199" y="1687458"/>
            <a:ext cx="591341" cy="608993"/>
            <a:chOff x="3681413" y="3632200"/>
            <a:chExt cx="638175" cy="657225"/>
          </a:xfrm>
          <a:solidFill>
            <a:schemeClr val="accent1"/>
          </a:solidFill>
        </p:grpSpPr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4" name="Freeform 15"/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0" name="Rectangle 21"/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1" name="Freeform 22"/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37064" y="2757173"/>
            <a:ext cx="118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err="1" smtClean="0">
                <a:solidFill>
                  <a:schemeClr val="bg1"/>
                </a:solidFill>
              </a:rPr>
              <a:t>Demir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çelik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sektörüne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sertifika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ve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lisansüstü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programları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desteğiyle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insan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gücü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yetiştirmek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2044218" y="1878045"/>
            <a:ext cx="0" cy="1400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430995" y="1736723"/>
            <a:ext cx="616554" cy="510464"/>
            <a:chOff x="2897188" y="3733800"/>
            <a:chExt cx="636587" cy="527050"/>
          </a:xfrm>
          <a:solidFill>
            <a:schemeClr val="accent2"/>
          </a:solidFill>
        </p:grpSpPr>
        <p:sp>
          <p:nvSpPr>
            <p:cNvPr id="95" name="Freeform 5"/>
            <p:cNvSpPr>
              <a:spLocks noEditPoints="1"/>
            </p:cNvSpPr>
            <p:nvPr/>
          </p:nvSpPr>
          <p:spPr bwMode="auto">
            <a:xfrm>
              <a:off x="2952750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6" name="Freeform 6"/>
            <p:cNvSpPr>
              <a:spLocks noEditPoints="1"/>
            </p:cNvSpPr>
            <p:nvPr/>
          </p:nvSpPr>
          <p:spPr bwMode="auto">
            <a:xfrm>
              <a:off x="2944813" y="3940175"/>
              <a:ext cx="193675" cy="317500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79" y="85"/>
                </a:cxn>
                <a:cxn ang="0">
                  <a:pos x="55" y="85"/>
                </a:cxn>
                <a:cxn ang="0">
                  <a:pos x="55" y="52"/>
                </a:cxn>
                <a:cxn ang="0">
                  <a:pos x="84" y="64"/>
                </a:cxn>
                <a:cxn ang="0">
                  <a:pos x="108" y="58"/>
                </a:cxn>
                <a:cxn ang="0">
                  <a:pos x="115" y="43"/>
                </a:cxn>
                <a:cxn ang="0">
                  <a:pos x="100" y="37"/>
                </a:cxn>
                <a:cxn ang="0">
                  <a:pos x="52" y="13"/>
                </a:cxn>
                <a:cxn ang="0">
                  <a:pos x="52" y="1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0" y="23"/>
                </a:cxn>
                <a:cxn ang="0">
                  <a:pos x="0" y="89"/>
                </a:cxn>
                <a:cxn ang="0">
                  <a:pos x="28" y="112"/>
                </a:cxn>
                <a:cxn ang="0">
                  <a:pos x="30" y="112"/>
                </a:cxn>
                <a:cxn ang="0">
                  <a:pos x="66" y="112"/>
                </a:cxn>
                <a:cxn ang="0">
                  <a:pos x="74" y="179"/>
                </a:cxn>
                <a:cxn ang="0">
                  <a:pos x="88" y="191"/>
                </a:cxn>
                <a:cxn ang="0">
                  <a:pos x="89" y="191"/>
                </a:cxn>
                <a:cxn ang="0">
                  <a:pos x="101" y="176"/>
                </a:cxn>
                <a:cxn ang="0">
                  <a:pos x="92" y="97"/>
                </a:cxn>
                <a:cxn ang="0">
                  <a:pos x="92" y="97"/>
                </a:cxn>
                <a:cxn ang="0">
                  <a:pos x="92" y="97"/>
                </a:cxn>
              </a:cxnLst>
              <a:rect l="0" t="0" r="r" b="b"/>
              <a:pathLst>
                <a:path w="117" h="191">
                  <a:moveTo>
                    <a:pt x="92" y="97"/>
                  </a:moveTo>
                  <a:cubicBezTo>
                    <a:pt x="91" y="90"/>
                    <a:pt x="85" y="85"/>
                    <a:pt x="79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3" y="59"/>
                    <a:pt x="72" y="64"/>
                    <a:pt x="84" y="64"/>
                  </a:cubicBezTo>
                  <a:cubicBezTo>
                    <a:pt x="91" y="64"/>
                    <a:pt x="99" y="62"/>
                    <a:pt x="108" y="58"/>
                  </a:cubicBezTo>
                  <a:cubicBezTo>
                    <a:pt x="114" y="56"/>
                    <a:pt x="117" y="49"/>
                    <a:pt x="115" y="43"/>
                  </a:cubicBezTo>
                  <a:cubicBezTo>
                    <a:pt x="113" y="37"/>
                    <a:pt x="106" y="34"/>
                    <a:pt x="100" y="37"/>
                  </a:cubicBezTo>
                  <a:cubicBezTo>
                    <a:pt x="77" y="46"/>
                    <a:pt x="72" y="41"/>
                    <a:pt x="52" y="13"/>
                  </a:cubicBezTo>
                  <a:cubicBezTo>
                    <a:pt x="52" y="13"/>
                    <a:pt x="52" y="13"/>
                    <a:pt x="52" y="12"/>
                  </a:cubicBezTo>
                  <a:cubicBezTo>
                    <a:pt x="48" y="6"/>
                    <a:pt x="41" y="2"/>
                    <a:pt x="34" y="1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1" y="3"/>
                    <a:pt x="0" y="11"/>
                    <a:pt x="0" y="2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3"/>
                    <a:pt x="15" y="112"/>
                    <a:pt x="28" y="112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6"/>
                    <a:pt x="81" y="191"/>
                    <a:pt x="88" y="191"/>
                  </a:cubicBezTo>
                  <a:cubicBezTo>
                    <a:pt x="88" y="191"/>
                    <a:pt x="89" y="191"/>
                    <a:pt x="89" y="191"/>
                  </a:cubicBezTo>
                  <a:cubicBezTo>
                    <a:pt x="97" y="190"/>
                    <a:pt x="102" y="184"/>
                    <a:pt x="101" y="176"/>
                  </a:cubicBezTo>
                  <a:lnTo>
                    <a:pt x="92" y="97"/>
                  </a:lnTo>
                  <a:close/>
                  <a:moveTo>
                    <a:pt x="92" y="97"/>
                  </a:moveTo>
                  <a:cubicBezTo>
                    <a:pt x="92" y="97"/>
                    <a:pt x="92" y="97"/>
                    <a:pt x="92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7" name="Freeform 7"/>
            <p:cNvSpPr>
              <a:spLocks noEditPoints="1"/>
            </p:cNvSpPr>
            <p:nvPr/>
          </p:nvSpPr>
          <p:spPr bwMode="auto">
            <a:xfrm>
              <a:off x="2897188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80" y="103"/>
                </a:cxn>
                <a:cxn ang="0">
                  <a:pos x="23" y="103"/>
                </a:cxn>
                <a:cxn ang="0">
                  <a:pos x="23" y="11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14"/>
                </a:cxn>
                <a:cxn ang="0">
                  <a:pos x="6" y="124"/>
                </a:cxn>
                <a:cxn ang="0">
                  <a:pos x="2" y="138"/>
                </a:cxn>
                <a:cxn ang="0">
                  <a:pos x="2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79" y="180"/>
                </a:cxn>
                <a:cxn ang="0">
                  <a:pos x="89" y="170"/>
                </a:cxn>
                <a:cxn ang="0">
                  <a:pos x="89" y="138"/>
                </a:cxn>
                <a:cxn ang="0">
                  <a:pos x="86" y="125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08"/>
                    <a:pt x="87" y="103"/>
                    <a:pt x="80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9"/>
                    <a:pt x="2" y="122"/>
                    <a:pt x="6" y="124"/>
                  </a:cubicBezTo>
                  <a:cubicBezTo>
                    <a:pt x="4" y="128"/>
                    <a:pt x="2" y="133"/>
                    <a:pt x="2" y="138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175"/>
                    <a:pt x="7" y="180"/>
                    <a:pt x="12" y="180"/>
                  </a:cubicBezTo>
                  <a:cubicBezTo>
                    <a:pt x="17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5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6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4" y="180"/>
                    <a:pt x="79" y="180"/>
                  </a:cubicBezTo>
                  <a:cubicBezTo>
                    <a:pt x="85" y="180"/>
                    <a:pt x="89" y="175"/>
                    <a:pt x="89" y="170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3"/>
                    <a:pt x="88" y="128"/>
                    <a:pt x="86" y="125"/>
                  </a:cubicBezTo>
                  <a:cubicBezTo>
                    <a:pt x="89" y="123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8" name="Freeform 8"/>
            <p:cNvSpPr>
              <a:spLocks noEditPoints="1"/>
            </p:cNvSpPr>
            <p:nvPr/>
          </p:nvSpPr>
          <p:spPr bwMode="auto">
            <a:xfrm>
              <a:off x="3379788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99" name="Freeform 9"/>
            <p:cNvSpPr>
              <a:spLocks noEditPoints="1"/>
            </p:cNvSpPr>
            <p:nvPr/>
          </p:nvSpPr>
          <p:spPr bwMode="auto">
            <a:xfrm>
              <a:off x="3292475" y="3940175"/>
              <a:ext cx="193675" cy="317500"/>
            </a:xfrm>
            <a:custGeom>
              <a:avLst/>
              <a:gdLst/>
              <a:ahLst/>
              <a:cxnLst>
                <a:cxn ang="0">
                  <a:pos x="89" y="112"/>
                </a:cxn>
                <a:cxn ang="0">
                  <a:pos x="117" y="89"/>
                </a:cxn>
                <a:cxn ang="0">
                  <a:pos x="117" y="23"/>
                </a:cxn>
                <a:cxn ang="0">
                  <a:pos x="96" y="1"/>
                </a:cxn>
                <a:cxn ang="0">
                  <a:pos x="96" y="1"/>
                </a:cxn>
                <a:cxn ang="0">
                  <a:pos x="89" y="0"/>
                </a:cxn>
                <a:cxn ang="0">
                  <a:pos x="83" y="1"/>
                </a:cxn>
                <a:cxn ang="0">
                  <a:pos x="65" y="12"/>
                </a:cxn>
                <a:cxn ang="0">
                  <a:pos x="65" y="13"/>
                </a:cxn>
                <a:cxn ang="0">
                  <a:pos x="17" y="37"/>
                </a:cxn>
                <a:cxn ang="0">
                  <a:pos x="2" y="43"/>
                </a:cxn>
                <a:cxn ang="0">
                  <a:pos x="9" y="58"/>
                </a:cxn>
                <a:cxn ang="0">
                  <a:pos x="33" y="64"/>
                </a:cxn>
                <a:cxn ang="0">
                  <a:pos x="62" y="52"/>
                </a:cxn>
                <a:cxn ang="0">
                  <a:pos x="62" y="85"/>
                </a:cxn>
                <a:cxn ang="0">
                  <a:pos x="38" y="85"/>
                </a:cxn>
                <a:cxn ang="0">
                  <a:pos x="38" y="85"/>
                </a:cxn>
                <a:cxn ang="0">
                  <a:pos x="25" y="97"/>
                </a:cxn>
                <a:cxn ang="0">
                  <a:pos x="16" y="176"/>
                </a:cxn>
                <a:cxn ang="0">
                  <a:pos x="28" y="191"/>
                </a:cxn>
                <a:cxn ang="0">
                  <a:pos x="29" y="191"/>
                </a:cxn>
                <a:cxn ang="0">
                  <a:pos x="43" y="179"/>
                </a:cxn>
                <a:cxn ang="0">
                  <a:pos x="51" y="112"/>
                </a:cxn>
                <a:cxn ang="0">
                  <a:pos x="87" y="112"/>
                </a:cxn>
                <a:cxn ang="0">
                  <a:pos x="89" y="112"/>
                </a:cxn>
                <a:cxn ang="0">
                  <a:pos x="89" y="112"/>
                </a:cxn>
                <a:cxn ang="0">
                  <a:pos x="89" y="112"/>
                </a:cxn>
              </a:cxnLst>
              <a:rect l="0" t="0" r="r" b="b"/>
              <a:pathLst>
                <a:path w="117" h="191">
                  <a:moveTo>
                    <a:pt x="89" y="112"/>
                  </a:moveTo>
                  <a:cubicBezTo>
                    <a:pt x="102" y="112"/>
                    <a:pt x="117" y="103"/>
                    <a:pt x="117" y="8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11"/>
                    <a:pt x="106" y="3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2" y="0"/>
                    <a:pt x="89" y="0"/>
                  </a:cubicBezTo>
                  <a:cubicBezTo>
                    <a:pt x="86" y="0"/>
                    <a:pt x="83" y="1"/>
                    <a:pt x="83" y="1"/>
                  </a:cubicBezTo>
                  <a:cubicBezTo>
                    <a:pt x="76" y="2"/>
                    <a:pt x="69" y="6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45" y="41"/>
                    <a:pt x="40" y="46"/>
                    <a:pt x="17" y="37"/>
                  </a:cubicBezTo>
                  <a:cubicBezTo>
                    <a:pt x="11" y="34"/>
                    <a:pt x="4" y="37"/>
                    <a:pt x="2" y="43"/>
                  </a:cubicBezTo>
                  <a:cubicBezTo>
                    <a:pt x="0" y="49"/>
                    <a:pt x="3" y="56"/>
                    <a:pt x="9" y="58"/>
                  </a:cubicBezTo>
                  <a:cubicBezTo>
                    <a:pt x="18" y="62"/>
                    <a:pt x="26" y="64"/>
                    <a:pt x="33" y="64"/>
                  </a:cubicBezTo>
                  <a:cubicBezTo>
                    <a:pt x="45" y="64"/>
                    <a:pt x="54" y="59"/>
                    <a:pt x="62" y="52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1" y="85"/>
                    <a:pt x="26" y="90"/>
                    <a:pt x="25" y="97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84"/>
                    <a:pt x="20" y="190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6" y="191"/>
                    <a:pt x="42" y="186"/>
                    <a:pt x="43" y="179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2"/>
                    <a:pt x="89" y="112"/>
                    <a:pt x="89" y="112"/>
                  </a:cubicBezTo>
                  <a:close/>
                  <a:moveTo>
                    <a:pt x="89" y="112"/>
                  </a:moveTo>
                  <a:cubicBezTo>
                    <a:pt x="89" y="112"/>
                    <a:pt x="89" y="112"/>
                    <a:pt x="89" y="1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0" name="Freeform 10"/>
            <p:cNvSpPr>
              <a:spLocks noEditPoints="1"/>
            </p:cNvSpPr>
            <p:nvPr/>
          </p:nvSpPr>
          <p:spPr bwMode="auto">
            <a:xfrm>
              <a:off x="3381375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92" y="11"/>
                </a:cxn>
                <a:cxn ang="0">
                  <a:pos x="80" y="0"/>
                </a:cxn>
                <a:cxn ang="0">
                  <a:pos x="69" y="11"/>
                </a:cxn>
                <a:cxn ang="0">
                  <a:pos x="69" y="103"/>
                </a:cxn>
                <a:cxn ang="0">
                  <a:pos x="12" y="103"/>
                </a:cxn>
                <a:cxn ang="0">
                  <a:pos x="0" y="114"/>
                </a:cxn>
                <a:cxn ang="0">
                  <a:pos x="6" y="125"/>
                </a:cxn>
                <a:cxn ang="0">
                  <a:pos x="3" y="138"/>
                </a:cxn>
                <a:cxn ang="0">
                  <a:pos x="3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80" y="180"/>
                </a:cxn>
                <a:cxn ang="0">
                  <a:pos x="90" y="170"/>
                </a:cxn>
                <a:cxn ang="0">
                  <a:pos x="90" y="138"/>
                </a:cxn>
                <a:cxn ang="0">
                  <a:pos x="86" y="124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0" y="0"/>
                  </a:cubicBezTo>
                  <a:cubicBezTo>
                    <a:pt x="74" y="0"/>
                    <a:pt x="69" y="5"/>
                    <a:pt x="69" y="11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5" y="103"/>
                    <a:pt x="0" y="108"/>
                    <a:pt x="0" y="114"/>
                  </a:cubicBezTo>
                  <a:cubicBezTo>
                    <a:pt x="0" y="119"/>
                    <a:pt x="3" y="123"/>
                    <a:pt x="6" y="125"/>
                  </a:cubicBezTo>
                  <a:cubicBezTo>
                    <a:pt x="4" y="128"/>
                    <a:pt x="3" y="133"/>
                    <a:pt x="3" y="138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5"/>
                    <a:pt x="7" y="180"/>
                    <a:pt x="12" y="180"/>
                  </a:cubicBezTo>
                  <a:cubicBezTo>
                    <a:pt x="18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6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7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5" y="180"/>
                    <a:pt x="80" y="180"/>
                  </a:cubicBezTo>
                  <a:cubicBezTo>
                    <a:pt x="85" y="180"/>
                    <a:pt x="90" y="175"/>
                    <a:pt x="90" y="170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3"/>
                    <a:pt x="88" y="128"/>
                    <a:pt x="86" y="124"/>
                  </a:cubicBezTo>
                  <a:cubicBezTo>
                    <a:pt x="89" y="122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1" name="Freeform 11"/>
            <p:cNvSpPr>
              <a:spLocks noEditPoints="1"/>
            </p:cNvSpPr>
            <p:nvPr/>
          </p:nvSpPr>
          <p:spPr bwMode="auto">
            <a:xfrm>
              <a:off x="3087688" y="4049713"/>
              <a:ext cx="247650" cy="200025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139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6" y="22"/>
                </a:cxn>
                <a:cxn ang="0">
                  <a:pos x="26" y="120"/>
                </a:cxn>
                <a:cxn ang="0">
                  <a:pos x="124" y="120"/>
                </a:cxn>
                <a:cxn ang="0">
                  <a:pos x="124" y="22"/>
                </a:cxn>
                <a:cxn ang="0">
                  <a:pos x="139" y="22"/>
                </a:cxn>
                <a:cxn ang="0">
                  <a:pos x="150" y="11"/>
                </a:cxn>
                <a:cxn ang="0">
                  <a:pos x="150" y="11"/>
                </a:cxn>
                <a:cxn ang="0">
                  <a:pos x="150" y="11"/>
                </a:cxn>
              </a:cxnLst>
              <a:rect l="0" t="0" r="r" b="b"/>
              <a:pathLst>
                <a:path w="150" h="120">
                  <a:moveTo>
                    <a:pt x="150" y="11"/>
                  </a:moveTo>
                  <a:cubicBezTo>
                    <a:pt x="150" y="5"/>
                    <a:pt x="145" y="0"/>
                    <a:pt x="13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50" y="17"/>
                    <a:pt x="150" y="11"/>
                  </a:cubicBezTo>
                  <a:close/>
                  <a:moveTo>
                    <a:pt x="150" y="11"/>
                  </a:moveTo>
                  <a:cubicBezTo>
                    <a:pt x="150" y="11"/>
                    <a:pt x="150" y="11"/>
                    <a:pt x="150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2" name="Freeform 12"/>
            <p:cNvSpPr>
              <a:spLocks noEditPoints="1"/>
            </p:cNvSpPr>
            <p:nvPr/>
          </p:nvSpPr>
          <p:spPr bwMode="auto">
            <a:xfrm>
              <a:off x="3071813" y="3733800"/>
              <a:ext cx="206375" cy="153987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11" y="77"/>
                </a:cxn>
                <a:cxn ang="0">
                  <a:pos x="4" y="93"/>
                </a:cxn>
                <a:cxn ang="0">
                  <a:pos x="23" y="77"/>
                </a:cxn>
                <a:cxn ang="0">
                  <a:pos x="41" y="77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124" y="61"/>
                </a:cxn>
                <a:cxn ang="0">
                  <a:pos x="124" y="8"/>
                </a:cxn>
                <a:cxn ang="0">
                  <a:pos x="11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69"/>
                </a:cxn>
                <a:cxn ang="0">
                  <a:pos x="8" y="77"/>
                </a:cxn>
                <a:cxn ang="0">
                  <a:pos x="87" y="27"/>
                </a:cxn>
                <a:cxn ang="0">
                  <a:pos x="95" y="35"/>
                </a:cxn>
                <a:cxn ang="0">
                  <a:pos x="87" y="43"/>
                </a:cxn>
                <a:cxn ang="0">
                  <a:pos x="79" y="35"/>
                </a:cxn>
                <a:cxn ang="0">
                  <a:pos x="87" y="27"/>
                </a:cxn>
                <a:cxn ang="0">
                  <a:pos x="62" y="27"/>
                </a:cxn>
                <a:cxn ang="0">
                  <a:pos x="70" y="35"/>
                </a:cxn>
                <a:cxn ang="0">
                  <a:pos x="62" y="43"/>
                </a:cxn>
                <a:cxn ang="0">
                  <a:pos x="54" y="35"/>
                </a:cxn>
                <a:cxn ang="0">
                  <a:pos x="62" y="27"/>
                </a:cxn>
                <a:cxn ang="0">
                  <a:pos x="36" y="27"/>
                </a:cxn>
                <a:cxn ang="0">
                  <a:pos x="44" y="35"/>
                </a:cxn>
                <a:cxn ang="0">
                  <a:pos x="36" y="43"/>
                </a:cxn>
                <a:cxn ang="0">
                  <a:pos x="28" y="35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6" y="27"/>
                </a:cxn>
              </a:cxnLst>
              <a:rect l="0" t="0" r="r" b="b"/>
              <a:pathLst>
                <a:path w="124" h="93">
                  <a:moveTo>
                    <a:pt x="8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5"/>
                    <a:pt x="45" y="61"/>
                    <a:pt x="50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4"/>
                    <a:pt x="120" y="0"/>
                    <a:pt x="1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8" y="77"/>
                  </a:cubicBezTo>
                  <a:close/>
                  <a:moveTo>
                    <a:pt x="87" y="27"/>
                  </a:moveTo>
                  <a:cubicBezTo>
                    <a:pt x="92" y="27"/>
                    <a:pt x="95" y="31"/>
                    <a:pt x="95" y="35"/>
                  </a:cubicBezTo>
                  <a:cubicBezTo>
                    <a:pt x="95" y="40"/>
                    <a:pt x="92" y="43"/>
                    <a:pt x="87" y="43"/>
                  </a:cubicBezTo>
                  <a:cubicBezTo>
                    <a:pt x="83" y="43"/>
                    <a:pt x="79" y="40"/>
                    <a:pt x="79" y="35"/>
                  </a:cubicBezTo>
                  <a:cubicBezTo>
                    <a:pt x="79" y="31"/>
                    <a:pt x="83" y="27"/>
                    <a:pt x="87" y="27"/>
                  </a:cubicBezTo>
                  <a:close/>
                  <a:moveTo>
                    <a:pt x="62" y="27"/>
                  </a:moveTo>
                  <a:cubicBezTo>
                    <a:pt x="67" y="27"/>
                    <a:pt x="70" y="31"/>
                    <a:pt x="70" y="35"/>
                  </a:cubicBezTo>
                  <a:cubicBezTo>
                    <a:pt x="70" y="40"/>
                    <a:pt x="67" y="43"/>
                    <a:pt x="62" y="43"/>
                  </a:cubicBezTo>
                  <a:cubicBezTo>
                    <a:pt x="58" y="43"/>
                    <a:pt x="54" y="40"/>
                    <a:pt x="54" y="35"/>
                  </a:cubicBezTo>
                  <a:cubicBezTo>
                    <a:pt x="54" y="31"/>
                    <a:pt x="58" y="27"/>
                    <a:pt x="62" y="27"/>
                  </a:cubicBezTo>
                  <a:close/>
                  <a:moveTo>
                    <a:pt x="36" y="27"/>
                  </a:moveTo>
                  <a:cubicBezTo>
                    <a:pt x="41" y="27"/>
                    <a:pt x="44" y="31"/>
                    <a:pt x="44" y="35"/>
                  </a:cubicBezTo>
                  <a:cubicBezTo>
                    <a:pt x="44" y="40"/>
                    <a:pt x="41" y="43"/>
                    <a:pt x="36" y="43"/>
                  </a:cubicBezTo>
                  <a:cubicBezTo>
                    <a:pt x="32" y="43"/>
                    <a:pt x="28" y="40"/>
                    <a:pt x="28" y="35"/>
                  </a:cubicBezTo>
                  <a:cubicBezTo>
                    <a:pt x="28" y="31"/>
                    <a:pt x="32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3" name="Freeform 13"/>
            <p:cNvSpPr>
              <a:spLocks noEditPoints="1"/>
            </p:cNvSpPr>
            <p:nvPr/>
          </p:nvSpPr>
          <p:spPr bwMode="auto">
            <a:xfrm>
              <a:off x="3149600" y="3844925"/>
              <a:ext cx="207963" cy="1555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69"/>
                </a:cxn>
                <a:cxn ang="0">
                  <a:pos x="9" y="77"/>
                </a:cxn>
                <a:cxn ang="0">
                  <a:pos x="102" y="77"/>
                </a:cxn>
                <a:cxn ang="0">
                  <a:pos x="120" y="93"/>
                </a:cxn>
                <a:cxn ang="0">
                  <a:pos x="114" y="77"/>
                </a:cxn>
                <a:cxn ang="0">
                  <a:pos x="116" y="77"/>
                </a:cxn>
                <a:cxn ang="0">
                  <a:pos x="125" y="69"/>
                </a:cxn>
                <a:cxn ang="0">
                  <a:pos x="125" y="9"/>
                </a:cxn>
                <a:cxn ang="0">
                  <a:pos x="11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88" y="29"/>
                </a:cxn>
                <a:cxn ang="0">
                  <a:pos x="96" y="37"/>
                </a:cxn>
                <a:cxn ang="0">
                  <a:pos x="88" y="45"/>
                </a:cxn>
                <a:cxn ang="0">
                  <a:pos x="80" y="37"/>
                </a:cxn>
                <a:cxn ang="0">
                  <a:pos x="88" y="29"/>
                </a:cxn>
                <a:cxn ang="0">
                  <a:pos x="63" y="29"/>
                </a:cxn>
                <a:cxn ang="0">
                  <a:pos x="71" y="37"/>
                </a:cxn>
                <a:cxn ang="0">
                  <a:pos x="63" y="45"/>
                </a:cxn>
                <a:cxn ang="0">
                  <a:pos x="55" y="37"/>
                </a:cxn>
                <a:cxn ang="0">
                  <a:pos x="63" y="29"/>
                </a:cxn>
                <a:cxn ang="0">
                  <a:pos x="37" y="29"/>
                </a:cxn>
                <a:cxn ang="0">
                  <a:pos x="45" y="37"/>
                </a:cxn>
                <a:cxn ang="0">
                  <a:pos x="37" y="45"/>
                </a:cxn>
                <a:cxn ang="0">
                  <a:pos x="29" y="37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125" h="93">
                  <a:moveTo>
                    <a:pt x="0" y="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7"/>
                    <a:pt x="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21" y="77"/>
                    <a:pt x="125" y="74"/>
                    <a:pt x="125" y="6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4"/>
                    <a:pt x="121" y="0"/>
                    <a:pt x="1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88" y="29"/>
                  </a:moveTo>
                  <a:cubicBezTo>
                    <a:pt x="93" y="29"/>
                    <a:pt x="96" y="33"/>
                    <a:pt x="96" y="37"/>
                  </a:cubicBezTo>
                  <a:cubicBezTo>
                    <a:pt x="96" y="41"/>
                    <a:pt x="93" y="45"/>
                    <a:pt x="88" y="45"/>
                  </a:cubicBezTo>
                  <a:cubicBezTo>
                    <a:pt x="84" y="45"/>
                    <a:pt x="80" y="41"/>
                    <a:pt x="80" y="37"/>
                  </a:cubicBezTo>
                  <a:cubicBezTo>
                    <a:pt x="80" y="33"/>
                    <a:pt x="84" y="29"/>
                    <a:pt x="88" y="29"/>
                  </a:cubicBezTo>
                  <a:close/>
                  <a:moveTo>
                    <a:pt x="63" y="29"/>
                  </a:moveTo>
                  <a:cubicBezTo>
                    <a:pt x="67" y="29"/>
                    <a:pt x="71" y="33"/>
                    <a:pt x="71" y="37"/>
                  </a:cubicBezTo>
                  <a:cubicBezTo>
                    <a:pt x="71" y="41"/>
                    <a:pt x="67" y="45"/>
                    <a:pt x="63" y="45"/>
                  </a:cubicBezTo>
                  <a:cubicBezTo>
                    <a:pt x="59" y="45"/>
                    <a:pt x="55" y="41"/>
                    <a:pt x="55" y="37"/>
                  </a:cubicBezTo>
                  <a:cubicBezTo>
                    <a:pt x="55" y="33"/>
                    <a:pt x="59" y="29"/>
                    <a:pt x="63" y="29"/>
                  </a:cubicBezTo>
                  <a:close/>
                  <a:moveTo>
                    <a:pt x="37" y="29"/>
                  </a:moveTo>
                  <a:cubicBezTo>
                    <a:pt x="41" y="29"/>
                    <a:pt x="45" y="33"/>
                    <a:pt x="45" y="37"/>
                  </a:cubicBezTo>
                  <a:cubicBezTo>
                    <a:pt x="45" y="41"/>
                    <a:pt x="41" y="45"/>
                    <a:pt x="37" y="45"/>
                  </a:cubicBezTo>
                  <a:cubicBezTo>
                    <a:pt x="32" y="45"/>
                    <a:pt x="29" y="41"/>
                    <a:pt x="29" y="37"/>
                  </a:cubicBezTo>
                  <a:cubicBezTo>
                    <a:pt x="29" y="33"/>
                    <a:pt x="32" y="29"/>
                    <a:pt x="37" y="2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112944" y="2757173"/>
            <a:ext cx="118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chemeClr val="bg1"/>
                </a:solidFill>
              </a:rPr>
              <a:t>Demir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çelik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sektörü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kalite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güvence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sistemi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destekli</a:t>
            </a:r>
            <a:r>
              <a:rPr lang="en-US" sz="900" dirty="0">
                <a:solidFill>
                  <a:schemeClr val="bg1"/>
                </a:solidFill>
              </a:rPr>
              <a:t> test </a:t>
            </a:r>
            <a:r>
              <a:rPr lang="en-US" sz="900" dirty="0" err="1">
                <a:solidFill>
                  <a:schemeClr val="bg1"/>
                </a:solidFill>
              </a:rPr>
              <a:t>ve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analiz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faaliyetlerini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gerçekleştirecek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akredite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laboratuar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hizmetleri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sunmak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3420098" y="1878045"/>
            <a:ext cx="0" cy="1400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3884104" y="1688195"/>
            <a:ext cx="550152" cy="607520"/>
            <a:chOff x="4425950" y="3640138"/>
            <a:chExt cx="593725" cy="655637"/>
          </a:xfrm>
          <a:solidFill>
            <a:schemeClr val="accent3"/>
          </a:solidFill>
        </p:grpSpPr>
        <p:sp>
          <p:nvSpPr>
            <p:cNvPr id="107" name="Freeform 23"/>
            <p:cNvSpPr>
              <a:spLocks noEditPoints="1"/>
            </p:cNvSpPr>
            <p:nvPr/>
          </p:nvSpPr>
          <p:spPr bwMode="auto">
            <a:xfrm>
              <a:off x="4495800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8" name="Freeform 24"/>
            <p:cNvSpPr>
              <a:spLocks noEditPoints="1"/>
            </p:cNvSpPr>
            <p:nvPr/>
          </p:nvSpPr>
          <p:spPr bwMode="auto">
            <a:xfrm>
              <a:off x="4727575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9" name="Freeform 25"/>
            <p:cNvSpPr>
              <a:spLocks noEditPoints="1"/>
            </p:cNvSpPr>
            <p:nvPr/>
          </p:nvSpPr>
          <p:spPr bwMode="auto">
            <a:xfrm>
              <a:off x="4843463" y="4206875"/>
              <a:ext cx="73025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22" y="53"/>
                </a:cxn>
                <a:cxn ang="0">
                  <a:pos x="22" y="53"/>
                </a:cxn>
                <a:cxn ang="0">
                  <a:pos x="44" y="3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43"/>
                    <a:pt x="10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34" y="53"/>
                    <a:pt x="44" y="43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10" name="Freeform 26"/>
            <p:cNvSpPr>
              <a:spLocks noEditPoints="1"/>
            </p:cNvSpPr>
            <p:nvPr/>
          </p:nvSpPr>
          <p:spPr bwMode="auto">
            <a:xfrm>
              <a:off x="4425950" y="3776663"/>
              <a:ext cx="593725" cy="519112"/>
            </a:xfrm>
            <a:custGeom>
              <a:avLst/>
              <a:gdLst/>
              <a:ahLst/>
              <a:cxnLst>
                <a:cxn ang="0">
                  <a:pos x="327" y="159"/>
                </a:cxn>
                <a:cxn ang="0">
                  <a:pos x="312" y="142"/>
                </a:cxn>
                <a:cxn ang="0">
                  <a:pos x="312" y="138"/>
                </a:cxn>
                <a:cxn ang="0">
                  <a:pos x="284" y="26"/>
                </a:cxn>
                <a:cxn ang="0">
                  <a:pos x="254" y="0"/>
                </a:cxn>
                <a:cxn ang="0">
                  <a:pos x="254" y="0"/>
                </a:cxn>
                <a:cxn ang="0">
                  <a:pos x="244" y="1"/>
                </a:cxn>
                <a:cxn ang="0">
                  <a:pos x="235" y="4"/>
                </a:cxn>
                <a:cxn ang="0">
                  <a:pos x="213" y="34"/>
                </a:cxn>
                <a:cxn ang="0">
                  <a:pos x="212" y="35"/>
                </a:cxn>
                <a:cxn ang="0">
                  <a:pos x="201" y="74"/>
                </a:cxn>
                <a:cxn ang="0">
                  <a:pos x="154" y="82"/>
                </a:cxn>
                <a:cxn ang="0">
                  <a:pos x="140" y="90"/>
                </a:cxn>
                <a:cxn ang="0">
                  <a:pos x="111" y="77"/>
                </a:cxn>
                <a:cxn ang="0">
                  <a:pos x="99" y="35"/>
                </a:cxn>
                <a:cxn ang="0">
                  <a:pos x="99" y="34"/>
                </a:cxn>
                <a:cxn ang="0">
                  <a:pos x="76" y="4"/>
                </a:cxn>
                <a:cxn ang="0">
                  <a:pos x="68" y="1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22" y="26"/>
                </a:cxn>
                <a:cxn ang="0">
                  <a:pos x="3" y="117"/>
                </a:cxn>
                <a:cxn ang="0">
                  <a:pos x="14" y="148"/>
                </a:cxn>
                <a:cxn ang="0">
                  <a:pos x="14" y="289"/>
                </a:cxn>
                <a:cxn ang="0">
                  <a:pos x="37" y="312"/>
                </a:cxn>
                <a:cxn ang="0">
                  <a:pos x="59" y="289"/>
                </a:cxn>
                <a:cxn ang="0">
                  <a:pos x="59" y="156"/>
                </a:cxn>
                <a:cxn ang="0">
                  <a:pos x="79" y="134"/>
                </a:cxn>
                <a:cxn ang="0">
                  <a:pos x="86" y="99"/>
                </a:cxn>
                <a:cxn ang="0">
                  <a:pos x="152" y="125"/>
                </a:cxn>
                <a:cxn ang="0">
                  <a:pos x="154" y="126"/>
                </a:cxn>
                <a:cxn ang="0">
                  <a:pos x="170" y="115"/>
                </a:cxn>
                <a:cxn ang="0">
                  <a:pos x="225" y="96"/>
                </a:cxn>
                <a:cxn ang="0">
                  <a:pos x="233" y="134"/>
                </a:cxn>
                <a:cxn ang="0">
                  <a:pos x="249" y="154"/>
                </a:cxn>
                <a:cxn ang="0">
                  <a:pos x="260" y="154"/>
                </a:cxn>
                <a:cxn ang="0">
                  <a:pos x="273" y="139"/>
                </a:cxn>
                <a:cxn ang="0">
                  <a:pos x="253" y="71"/>
                </a:cxn>
                <a:cxn ang="0">
                  <a:pos x="258" y="68"/>
                </a:cxn>
                <a:cxn ang="0">
                  <a:pos x="279" y="142"/>
                </a:cxn>
                <a:cxn ang="0">
                  <a:pos x="264" y="159"/>
                </a:cxn>
                <a:cxn ang="0">
                  <a:pos x="232" y="159"/>
                </a:cxn>
                <a:cxn ang="0">
                  <a:pos x="232" y="253"/>
                </a:cxn>
                <a:cxn ang="0">
                  <a:pos x="359" y="253"/>
                </a:cxn>
                <a:cxn ang="0">
                  <a:pos x="359" y="159"/>
                </a:cxn>
                <a:cxn ang="0">
                  <a:pos x="327" y="159"/>
                </a:cxn>
                <a:cxn ang="0">
                  <a:pos x="275" y="159"/>
                </a:cxn>
                <a:cxn ang="0">
                  <a:pos x="284" y="152"/>
                </a:cxn>
                <a:cxn ang="0">
                  <a:pos x="296" y="157"/>
                </a:cxn>
                <a:cxn ang="0">
                  <a:pos x="299" y="157"/>
                </a:cxn>
                <a:cxn ang="0">
                  <a:pos x="308" y="152"/>
                </a:cxn>
                <a:cxn ang="0">
                  <a:pos x="316" y="159"/>
                </a:cxn>
                <a:cxn ang="0">
                  <a:pos x="275" y="159"/>
                </a:cxn>
                <a:cxn ang="0">
                  <a:pos x="275" y="159"/>
                </a:cxn>
                <a:cxn ang="0">
                  <a:pos x="275" y="159"/>
                </a:cxn>
              </a:cxnLst>
              <a:rect l="0" t="0" r="r" b="b"/>
              <a:pathLst>
                <a:path w="359" h="312">
                  <a:moveTo>
                    <a:pt x="327" y="159"/>
                  </a:moveTo>
                  <a:cubicBezTo>
                    <a:pt x="326" y="151"/>
                    <a:pt x="320" y="144"/>
                    <a:pt x="312" y="142"/>
                  </a:cubicBezTo>
                  <a:cubicBezTo>
                    <a:pt x="312" y="140"/>
                    <a:pt x="312" y="139"/>
                    <a:pt x="312" y="138"/>
                  </a:cubicBezTo>
                  <a:cubicBezTo>
                    <a:pt x="310" y="127"/>
                    <a:pt x="284" y="26"/>
                    <a:pt x="284" y="26"/>
                  </a:cubicBezTo>
                  <a:cubicBezTo>
                    <a:pt x="280" y="9"/>
                    <a:pt x="269" y="1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49" y="0"/>
                    <a:pt x="244" y="1"/>
                  </a:cubicBezTo>
                  <a:cubicBezTo>
                    <a:pt x="239" y="2"/>
                    <a:pt x="235" y="4"/>
                    <a:pt x="235" y="4"/>
                  </a:cubicBezTo>
                  <a:cubicBezTo>
                    <a:pt x="225" y="10"/>
                    <a:pt x="214" y="20"/>
                    <a:pt x="213" y="34"/>
                  </a:cubicBezTo>
                  <a:cubicBezTo>
                    <a:pt x="213" y="34"/>
                    <a:pt x="213" y="35"/>
                    <a:pt x="212" y="35"/>
                  </a:cubicBezTo>
                  <a:cubicBezTo>
                    <a:pt x="210" y="56"/>
                    <a:pt x="207" y="68"/>
                    <a:pt x="201" y="74"/>
                  </a:cubicBezTo>
                  <a:cubicBezTo>
                    <a:pt x="194" y="80"/>
                    <a:pt x="180" y="82"/>
                    <a:pt x="154" y="82"/>
                  </a:cubicBezTo>
                  <a:cubicBezTo>
                    <a:pt x="148" y="82"/>
                    <a:pt x="143" y="85"/>
                    <a:pt x="140" y="90"/>
                  </a:cubicBezTo>
                  <a:cubicBezTo>
                    <a:pt x="125" y="87"/>
                    <a:pt x="116" y="83"/>
                    <a:pt x="111" y="77"/>
                  </a:cubicBezTo>
                  <a:cubicBezTo>
                    <a:pt x="105" y="70"/>
                    <a:pt x="102" y="57"/>
                    <a:pt x="99" y="35"/>
                  </a:cubicBezTo>
                  <a:cubicBezTo>
                    <a:pt x="99" y="35"/>
                    <a:pt x="99" y="34"/>
                    <a:pt x="99" y="34"/>
                  </a:cubicBezTo>
                  <a:cubicBezTo>
                    <a:pt x="98" y="20"/>
                    <a:pt x="87" y="10"/>
                    <a:pt x="76" y="4"/>
                  </a:cubicBezTo>
                  <a:cubicBezTo>
                    <a:pt x="76" y="4"/>
                    <a:pt x="72" y="2"/>
                    <a:pt x="68" y="1"/>
                  </a:cubicBezTo>
                  <a:cubicBezTo>
                    <a:pt x="63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3" y="1"/>
                    <a:pt x="26" y="9"/>
                    <a:pt x="22" y="2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0" y="130"/>
                    <a:pt x="6" y="141"/>
                    <a:pt x="14" y="148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14" y="302"/>
                    <a:pt x="24" y="312"/>
                    <a:pt x="37" y="312"/>
                  </a:cubicBezTo>
                  <a:cubicBezTo>
                    <a:pt x="49" y="312"/>
                    <a:pt x="59" y="302"/>
                    <a:pt x="59" y="289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68" y="152"/>
                    <a:pt x="76" y="145"/>
                    <a:pt x="79" y="134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98" y="113"/>
                    <a:pt x="117" y="121"/>
                    <a:pt x="152" y="125"/>
                  </a:cubicBezTo>
                  <a:cubicBezTo>
                    <a:pt x="153" y="126"/>
                    <a:pt x="154" y="126"/>
                    <a:pt x="154" y="126"/>
                  </a:cubicBezTo>
                  <a:cubicBezTo>
                    <a:pt x="161" y="126"/>
                    <a:pt x="168" y="121"/>
                    <a:pt x="170" y="115"/>
                  </a:cubicBezTo>
                  <a:cubicBezTo>
                    <a:pt x="197" y="113"/>
                    <a:pt x="214" y="108"/>
                    <a:pt x="225" y="9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43"/>
                    <a:pt x="241" y="150"/>
                    <a:pt x="249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62" y="148"/>
                    <a:pt x="267" y="142"/>
                    <a:pt x="273" y="139"/>
                  </a:cubicBezTo>
                  <a:cubicBezTo>
                    <a:pt x="267" y="113"/>
                    <a:pt x="259" y="86"/>
                    <a:pt x="253" y="71"/>
                  </a:cubicBezTo>
                  <a:cubicBezTo>
                    <a:pt x="248" y="62"/>
                    <a:pt x="255" y="59"/>
                    <a:pt x="258" y="68"/>
                  </a:cubicBezTo>
                  <a:cubicBezTo>
                    <a:pt x="261" y="77"/>
                    <a:pt x="274" y="116"/>
                    <a:pt x="279" y="142"/>
                  </a:cubicBezTo>
                  <a:cubicBezTo>
                    <a:pt x="271" y="144"/>
                    <a:pt x="265" y="151"/>
                    <a:pt x="264" y="159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359" y="253"/>
                    <a:pt x="359" y="253"/>
                    <a:pt x="359" y="253"/>
                  </a:cubicBezTo>
                  <a:cubicBezTo>
                    <a:pt x="359" y="159"/>
                    <a:pt x="359" y="159"/>
                    <a:pt x="359" y="159"/>
                  </a:cubicBezTo>
                  <a:lnTo>
                    <a:pt x="327" y="159"/>
                  </a:lnTo>
                  <a:close/>
                  <a:moveTo>
                    <a:pt x="275" y="159"/>
                  </a:moveTo>
                  <a:cubicBezTo>
                    <a:pt x="277" y="155"/>
                    <a:pt x="280" y="153"/>
                    <a:pt x="284" y="152"/>
                  </a:cubicBezTo>
                  <a:cubicBezTo>
                    <a:pt x="287" y="155"/>
                    <a:pt x="291" y="157"/>
                    <a:pt x="296" y="157"/>
                  </a:cubicBezTo>
                  <a:cubicBezTo>
                    <a:pt x="297" y="157"/>
                    <a:pt x="298" y="157"/>
                    <a:pt x="299" y="157"/>
                  </a:cubicBezTo>
                  <a:cubicBezTo>
                    <a:pt x="302" y="156"/>
                    <a:pt x="305" y="154"/>
                    <a:pt x="308" y="152"/>
                  </a:cubicBezTo>
                  <a:cubicBezTo>
                    <a:pt x="312" y="153"/>
                    <a:pt x="315" y="155"/>
                    <a:pt x="316" y="159"/>
                  </a:cubicBezTo>
                  <a:lnTo>
                    <a:pt x="275" y="159"/>
                  </a:lnTo>
                  <a:close/>
                  <a:moveTo>
                    <a:pt x="275" y="159"/>
                  </a:moveTo>
                  <a:cubicBezTo>
                    <a:pt x="275" y="159"/>
                    <a:pt x="275" y="159"/>
                    <a:pt x="275" y="1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507697" y="2757173"/>
            <a:ext cx="1186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err="1" smtClean="0">
                <a:solidFill>
                  <a:schemeClr val="bg1"/>
                </a:solidFill>
              </a:rPr>
              <a:t>Demir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çelik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sektörü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ürün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kalite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iyileştirme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ve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geliştirme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faaliyetlerinde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bulunmak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23" name="Straight Connector 122"/>
          <p:cNvCxnSpPr/>
          <p:nvPr/>
        </p:nvCxnSpPr>
        <p:spPr>
          <a:xfrm>
            <a:off x="4814851" y="1878045"/>
            <a:ext cx="0" cy="1400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5270811" y="1621708"/>
            <a:ext cx="522700" cy="740492"/>
            <a:chOff x="6932612" y="3789363"/>
            <a:chExt cx="571500" cy="809625"/>
          </a:xfrm>
          <a:solidFill>
            <a:schemeClr val="accent4"/>
          </a:solidFill>
        </p:grpSpPr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6932612" y="3948113"/>
              <a:ext cx="430213" cy="609600"/>
            </a:xfrm>
            <a:custGeom>
              <a:avLst/>
              <a:gdLst/>
              <a:ahLst/>
              <a:cxnLst>
                <a:cxn ang="0">
                  <a:pos x="17" y="167"/>
                </a:cxn>
                <a:cxn ang="0">
                  <a:pos x="18" y="167"/>
                </a:cxn>
                <a:cxn ang="0">
                  <a:pos x="36" y="150"/>
                </a:cxn>
                <a:cxn ang="0">
                  <a:pos x="41" y="85"/>
                </a:cxn>
                <a:cxn ang="0">
                  <a:pos x="75" y="61"/>
                </a:cxn>
                <a:cxn ang="0">
                  <a:pos x="75" y="155"/>
                </a:cxn>
                <a:cxn ang="0">
                  <a:pos x="78" y="168"/>
                </a:cxn>
                <a:cxn ang="0">
                  <a:pos x="40" y="327"/>
                </a:cxn>
                <a:cxn ang="0">
                  <a:pos x="56" y="353"/>
                </a:cxn>
                <a:cxn ang="0">
                  <a:pos x="61" y="353"/>
                </a:cxn>
                <a:cxn ang="0">
                  <a:pos x="82" y="337"/>
                </a:cxn>
                <a:cxn ang="0">
                  <a:pos x="118" y="186"/>
                </a:cxn>
                <a:cxn ang="0">
                  <a:pos x="160" y="205"/>
                </a:cxn>
                <a:cxn ang="0">
                  <a:pos x="156" y="262"/>
                </a:cxn>
                <a:cxn ang="0">
                  <a:pos x="176" y="284"/>
                </a:cxn>
                <a:cxn ang="0">
                  <a:pos x="177" y="284"/>
                </a:cxn>
                <a:cxn ang="0">
                  <a:pos x="199" y="264"/>
                </a:cxn>
                <a:cxn ang="0">
                  <a:pos x="203" y="194"/>
                </a:cxn>
                <a:cxn ang="0">
                  <a:pos x="191" y="173"/>
                </a:cxn>
                <a:cxn ang="0">
                  <a:pos x="132" y="145"/>
                </a:cxn>
                <a:cxn ang="0">
                  <a:pos x="132" y="83"/>
                </a:cxn>
                <a:cxn ang="0">
                  <a:pos x="153" y="107"/>
                </a:cxn>
                <a:cxn ang="0">
                  <a:pos x="164" y="113"/>
                </a:cxn>
                <a:cxn ang="0">
                  <a:pos x="227" y="121"/>
                </a:cxn>
                <a:cxn ang="0">
                  <a:pos x="229" y="121"/>
                </a:cxn>
                <a:cxn ang="0">
                  <a:pos x="247" y="105"/>
                </a:cxn>
                <a:cxn ang="0">
                  <a:pos x="231" y="85"/>
                </a:cxn>
                <a:cxn ang="0">
                  <a:pos x="175" y="79"/>
                </a:cxn>
                <a:cxn ang="0">
                  <a:pos x="130" y="25"/>
                </a:cxn>
                <a:cxn ang="0">
                  <a:pos x="124" y="16"/>
                </a:cxn>
                <a:cxn ang="0">
                  <a:pos x="104" y="0"/>
                </a:cxn>
                <a:cxn ang="0">
                  <a:pos x="86" y="9"/>
                </a:cxn>
                <a:cxn ang="0">
                  <a:pos x="14" y="61"/>
                </a:cxn>
                <a:cxn ang="0">
                  <a:pos x="6" y="74"/>
                </a:cxn>
                <a:cxn ang="0">
                  <a:pos x="0" y="14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17" y="167"/>
                </a:cxn>
              </a:cxnLst>
              <a:rect l="0" t="0" r="r" b="b"/>
              <a:pathLst>
                <a:path w="248" h="353">
                  <a:moveTo>
                    <a:pt x="17" y="167"/>
                  </a:moveTo>
                  <a:cubicBezTo>
                    <a:pt x="17" y="167"/>
                    <a:pt x="18" y="167"/>
                    <a:pt x="18" y="167"/>
                  </a:cubicBezTo>
                  <a:cubicBezTo>
                    <a:pt x="27" y="167"/>
                    <a:pt x="35" y="160"/>
                    <a:pt x="36" y="150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5" y="160"/>
                    <a:pt x="76" y="164"/>
                    <a:pt x="78" y="168"/>
                  </a:cubicBezTo>
                  <a:cubicBezTo>
                    <a:pt x="40" y="327"/>
                    <a:pt x="40" y="327"/>
                    <a:pt x="40" y="327"/>
                  </a:cubicBezTo>
                  <a:cubicBezTo>
                    <a:pt x="37" y="338"/>
                    <a:pt x="44" y="350"/>
                    <a:pt x="56" y="353"/>
                  </a:cubicBezTo>
                  <a:cubicBezTo>
                    <a:pt x="58" y="353"/>
                    <a:pt x="59" y="353"/>
                    <a:pt x="61" y="353"/>
                  </a:cubicBezTo>
                  <a:cubicBezTo>
                    <a:pt x="71" y="353"/>
                    <a:pt x="79" y="347"/>
                    <a:pt x="82" y="337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60" y="205"/>
                    <a:pt x="160" y="205"/>
                    <a:pt x="160" y="205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155" y="273"/>
                    <a:pt x="164" y="284"/>
                    <a:pt x="176" y="284"/>
                  </a:cubicBezTo>
                  <a:cubicBezTo>
                    <a:pt x="176" y="284"/>
                    <a:pt x="177" y="284"/>
                    <a:pt x="177" y="284"/>
                  </a:cubicBezTo>
                  <a:cubicBezTo>
                    <a:pt x="189" y="284"/>
                    <a:pt x="198" y="276"/>
                    <a:pt x="199" y="264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204" y="185"/>
                    <a:pt x="199" y="177"/>
                    <a:pt x="191" y="173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6" y="111"/>
                    <a:pt x="160" y="113"/>
                    <a:pt x="164" y="113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8" y="121"/>
                    <a:pt x="228" y="121"/>
                    <a:pt x="229" y="121"/>
                  </a:cubicBezTo>
                  <a:cubicBezTo>
                    <a:pt x="238" y="121"/>
                    <a:pt x="246" y="114"/>
                    <a:pt x="247" y="105"/>
                  </a:cubicBezTo>
                  <a:cubicBezTo>
                    <a:pt x="248" y="95"/>
                    <a:pt x="241" y="86"/>
                    <a:pt x="231" y="85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29" y="21"/>
                    <a:pt x="127" y="18"/>
                    <a:pt x="124" y="16"/>
                  </a:cubicBezTo>
                  <a:cubicBezTo>
                    <a:pt x="122" y="7"/>
                    <a:pt x="113" y="0"/>
                    <a:pt x="104" y="0"/>
                  </a:cubicBezTo>
                  <a:cubicBezTo>
                    <a:pt x="96" y="0"/>
                    <a:pt x="90" y="3"/>
                    <a:pt x="86" y="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9" y="64"/>
                    <a:pt x="7" y="69"/>
                    <a:pt x="6" y="7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7" y="166"/>
                    <a:pt x="17" y="167"/>
                  </a:cubicBezTo>
                  <a:close/>
                  <a:moveTo>
                    <a:pt x="17" y="167"/>
                  </a:moveTo>
                  <a:cubicBezTo>
                    <a:pt x="17" y="167"/>
                    <a:pt x="17" y="167"/>
                    <a:pt x="17" y="1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1" name="Freeform 6"/>
            <p:cNvSpPr>
              <a:spLocks noEditPoints="1"/>
            </p:cNvSpPr>
            <p:nvPr/>
          </p:nvSpPr>
          <p:spPr bwMode="auto">
            <a:xfrm>
              <a:off x="7067550" y="3789363"/>
              <a:ext cx="152400" cy="152400"/>
            </a:xfrm>
            <a:custGeom>
              <a:avLst/>
              <a:gdLst/>
              <a:ahLst/>
              <a:cxnLst>
                <a:cxn ang="0">
                  <a:pos x="88" y="44"/>
                </a:cxn>
                <a:cxn ang="0">
                  <a:pos x="44" y="88"/>
                </a:cxn>
                <a:cxn ang="0">
                  <a:pos x="0" y="44"/>
                </a:cxn>
                <a:cxn ang="0">
                  <a:pos x="44" y="0"/>
                </a:cxn>
                <a:cxn ang="0">
                  <a:pos x="88" y="44"/>
                </a:cxn>
                <a:cxn ang="0">
                  <a:pos x="88" y="44"/>
                </a:cxn>
                <a:cxn ang="0">
                  <a:pos x="88" y="44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cubicBezTo>
                    <a:pt x="88" y="69"/>
                    <a:pt x="68" y="88"/>
                    <a:pt x="44" y="88"/>
                  </a:cubicBezTo>
                  <a:cubicBezTo>
                    <a:pt x="20" y="88"/>
                    <a:pt x="0" y="69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2" name="Freeform 7"/>
            <p:cNvSpPr>
              <a:spLocks noEditPoints="1"/>
            </p:cNvSpPr>
            <p:nvPr/>
          </p:nvSpPr>
          <p:spPr bwMode="auto">
            <a:xfrm>
              <a:off x="6932612" y="4203700"/>
              <a:ext cx="571500" cy="395288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278" y="16"/>
                </a:cxn>
                <a:cxn ang="0">
                  <a:pos x="290" y="29"/>
                </a:cxn>
                <a:cxn ang="0">
                  <a:pos x="232" y="74"/>
                </a:cxn>
                <a:cxn ang="0">
                  <a:pos x="230" y="80"/>
                </a:cxn>
                <a:cxn ang="0">
                  <a:pos x="230" y="144"/>
                </a:cxn>
                <a:cxn ang="0">
                  <a:pos x="122" y="144"/>
                </a:cxn>
                <a:cxn ang="0">
                  <a:pos x="115" y="151"/>
                </a:cxn>
                <a:cxn ang="0">
                  <a:pos x="115" y="215"/>
                </a:cxn>
                <a:cxn ang="0">
                  <a:pos x="7" y="215"/>
                </a:cxn>
                <a:cxn ang="0">
                  <a:pos x="0" y="222"/>
                </a:cxn>
                <a:cxn ang="0">
                  <a:pos x="7" y="229"/>
                </a:cxn>
                <a:cxn ang="0">
                  <a:pos x="122" y="229"/>
                </a:cxn>
                <a:cxn ang="0">
                  <a:pos x="129" y="222"/>
                </a:cxn>
                <a:cxn ang="0">
                  <a:pos x="129" y="158"/>
                </a:cxn>
                <a:cxn ang="0">
                  <a:pos x="237" y="158"/>
                </a:cxn>
                <a:cxn ang="0">
                  <a:pos x="244" y="151"/>
                </a:cxn>
                <a:cxn ang="0">
                  <a:pos x="244" y="83"/>
                </a:cxn>
                <a:cxn ang="0">
                  <a:pos x="300" y="39"/>
                </a:cxn>
                <a:cxn ang="0">
                  <a:pos x="314" y="52"/>
                </a:cxn>
                <a:cxn ang="0">
                  <a:pos x="330" y="0"/>
                </a:cxn>
                <a:cxn ang="0">
                  <a:pos x="330" y="0"/>
                </a:cxn>
                <a:cxn ang="0">
                  <a:pos x="330" y="0"/>
                </a:cxn>
              </a:cxnLst>
              <a:rect l="0" t="0" r="r" b="b"/>
              <a:pathLst>
                <a:path w="330" h="229">
                  <a:moveTo>
                    <a:pt x="330" y="0"/>
                  </a:moveTo>
                  <a:cubicBezTo>
                    <a:pt x="278" y="16"/>
                    <a:pt x="278" y="16"/>
                    <a:pt x="278" y="16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1" y="76"/>
                    <a:pt x="230" y="78"/>
                    <a:pt x="230" y="80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118" y="144"/>
                    <a:pt x="115" y="147"/>
                    <a:pt x="115" y="151"/>
                  </a:cubicBezTo>
                  <a:cubicBezTo>
                    <a:pt x="115" y="215"/>
                    <a:pt x="115" y="215"/>
                    <a:pt x="115" y="215"/>
                  </a:cubicBezTo>
                  <a:cubicBezTo>
                    <a:pt x="7" y="215"/>
                    <a:pt x="7" y="215"/>
                    <a:pt x="7" y="215"/>
                  </a:cubicBezTo>
                  <a:cubicBezTo>
                    <a:pt x="3" y="215"/>
                    <a:pt x="0" y="218"/>
                    <a:pt x="0" y="222"/>
                  </a:cubicBezTo>
                  <a:cubicBezTo>
                    <a:pt x="0" y="226"/>
                    <a:pt x="3" y="229"/>
                    <a:pt x="7" y="229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6" y="229"/>
                    <a:pt x="129" y="226"/>
                    <a:pt x="129" y="222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41" y="158"/>
                    <a:pt x="244" y="155"/>
                    <a:pt x="244" y="151"/>
                  </a:cubicBezTo>
                  <a:cubicBezTo>
                    <a:pt x="244" y="83"/>
                    <a:pt x="244" y="83"/>
                    <a:pt x="244" y="83"/>
                  </a:cubicBezTo>
                  <a:cubicBezTo>
                    <a:pt x="300" y="39"/>
                    <a:pt x="300" y="39"/>
                    <a:pt x="300" y="39"/>
                  </a:cubicBezTo>
                  <a:cubicBezTo>
                    <a:pt x="314" y="52"/>
                    <a:pt x="314" y="52"/>
                    <a:pt x="314" y="52"/>
                  </a:cubicBezTo>
                  <a:lnTo>
                    <a:pt x="330" y="0"/>
                  </a:lnTo>
                  <a:close/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934161" y="2757173"/>
            <a:ext cx="118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err="1">
                <a:solidFill>
                  <a:schemeClr val="bg1"/>
                </a:solidFill>
              </a:rPr>
              <a:t>Demir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çelik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sektöründe</a:t>
            </a:r>
            <a:r>
              <a:rPr lang="en-US" sz="900" dirty="0">
                <a:solidFill>
                  <a:schemeClr val="bg1"/>
                </a:solidFill>
              </a:rPr>
              <a:t> metal </a:t>
            </a:r>
            <a:r>
              <a:rPr lang="en-US" sz="900" dirty="0" err="1">
                <a:solidFill>
                  <a:schemeClr val="bg1"/>
                </a:solidFill>
              </a:rPr>
              <a:t>alaşımlar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vasıflı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ürünler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ve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yeni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ürünlerin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Ar-Ge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faaliyetleri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için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bir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mükemmeliyet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merkezi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olmaktır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9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4" grpId="0"/>
      <p:bldP spid="111" grpId="0"/>
      <p:bldP spid="133" grpId="0"/>
    </p:bldLst>
  </p:timing>
</p:sld>
</file>

<file path=ppt/theme/theme1.xml><?xml version="1.0" encoding="utf-8"?>
<a:theme xmlns:a="http://schemas.openxmlformats.org/drawingml/2006/main" name="2_Custom Design">
  <a:themeElements>
    <a:clrScheme name="10_Theme1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595698"/>
      </a:accent1>
      <a:accent2>
        <a:srgbClr val="866CAC"/>
      </a:accent2>
      <a:accent3>
        <a:srgbClr val="4376AB"/>
      </a:accent3>
      <a:accent4>
        <a:srgbClr val="5F5CA3"/>
      </a:accent4>
      <a:accent5>
        <a:srgbClr val="785CA3"/>
      </a:accent5>
      <a:accent6>
        <a:srgbClr val="725CA2"/>
      </a:accent6>
      <a:hlink>
        <a:srgbClr val="FFFFFF"/>
      </a:hlink>
      <a:folHlink>
        <a:srgbClr val="595959"/>
      </a:folHlink>
    </a:clrScheme>
    <a:fontScheme name="Custom 5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51035</TotalTime>
  <Words>1077</Words>
  <Application>Microsoft Office PowerPoint</Application>
  <PresentationFormat>Özel</PresentationFormat>
  <Paragraphs>187</Paragraphs>
  <Slides>22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2_Custom Design</vt:lpstr>
      <vt:lpstr>PowerPoint Sunusu</vt:lpstr>
      <vt:lpstr>TARİHİMİZ</vt:lpstr>
      <vt:lpstr>PowerPoint Sunusu</vt:lpstr>
      <vt:lpstr>MİSYON VE VİZYON</vt:lpstr>
      <vt:lpstr>PowerPoint Sunusu</vt:lpstr>
      <vt:lpstr>PowerPoint Sunusu</vt:lpstr>
      <vt:lpstr>PowerPoint Sunusu</vt:lpstr>
      <vt:lpstr>EKİBİMİZ</vt:lpstr>
      <vt:lpstr>AMACIMIZ</vt:lpstr>
      <vt:lpstr>MARGEM LABORATUVARLARI</vt:lpstr>
      <vt:lpstr>MARGEM LABORATUVARLARI</vt:lpstr>
      <vt:lpstr>SEM Laboratuvarı</vt:lpstr>
      <vt:lpstr>STATİK Testler Laboratuvarı</vt:lpstr>
      <vt:lpstr>DİNAMİK Testler Laboratuvarı</vt:lpstr>
      <vt:lpstr>XRD-XRF Laboraturvarı</vt:lpstr>
      <vt:lpstr>Metalografi Laboratuvarı</vt:lpstr>
      <vt:lpstr>Kalıntı Gerilme Ölçüm Laboratuvarı</vt:lpstr>
      <vt:lpstr>DTA ve DSC</vt:lpstr>
      <vt:lpstr>FTIR-UV-Atomik Absorbsiyon Laboratuvarları</vt:lpstr>
      <vt:lpstr>Spektral Analiz Laboratuvarı</vt:lpstr>
      <vt:lpstr>DİĞER AKTİF LABORATUVARLAR</vt:lpstr>
      <vt:lpstr>BİZE ULAŞIN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idari</cp:lastModifiedBy>
  <cp:revision>9365</cp:revision>
  <dcterms:created xsi:type="dcterms:W3CDTF">2014-09-03T19:30:44Z</dcterms:created>
  <dcterms:modified xsi:type="dcterms:W3CDTF">2020-03-09T08:06:29Z</dcterms:modified>
</cp:coreProperties>
</file>