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3"/>
  </p:notesMasterIdLst>
  <p:handoutMasterIdLst>
    <p:handoutMasterId r:id="rId24"/>
  </p:handoutMasterIdLst>
  <p:sldIdLst>
    <p:sldId id="2241" r:id="rId2"/>
    <p:sldId id="2286" r:id="rId3"/>
    <p:sldId id="2228" r:id="rId4"/>
    <p:sldId id="2289" r:id="rId5"/>
    <p:sldId id="2237" r:id="rId6"/>
    <p:sldId id="2303" r:id="rId7"/>
    <p:sldId id="2288" r:id="rId8"/>
    <p:sldId id="2242" r:id="rId9"/>
    <p:sldId id="2292" r:id="rId10"/>
    <p:sldId id="2294" r:id="rId11"/>
    <p:sldId id="2307" r:id="rId12"/>
    <p:sldId id="2291" r:id="rId13"/>
    <p:sldId id="2293" r:id="rId14"/>
    <p:sldId id="2309" r:id="rId15"/>
    <p:sldId id="2308" r:id="rId16"/>
    <p:sldId id="2299" r:id="rId17"/>
    <p:sldId id="2304" r:id="rId18"/>
    <p:sldId id="2305" r:id="rId19"/>
    <p:sldId id="2306" r:id="rId20"/>
    <p:sldId id="2302" r:id="rId21"/>
    <p:sldId id="2267" r:id="rId22"/>
  </p:sldIdLst>
  <p:sldSz cx="6858000" cy="5143500"/>
  <p:notesSz cx="9945688"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160">
          <p15:clr>
            <a:srgbClr val="A4A3A4"/>
          </p15:clr>
        </p15:guide>
        <p15:guide id="2" pos="313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h Tech" initials="H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E2D"/>
    <a:srgbClr val="071A27"/>
    <a:srgbClr val="EFCB9B"/>
    <a:srgbClr val="F3D8B3"/>
    <a:srgbClr val="EDC38B"/>
    <a:srgbClr val="1D1D1D"/>
    <a:srgbClr val="237DB9"/>
    <a:srgbClr val="CCFFCC"/>
    <a:srgbClr val="836845"/>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9" autoAdjust="0"/>
    <p:restoredTop sz="95238" autoAdjust="0"/>
  </p:normalViewPr>
  <p:slideViewPr>
    <p:cSldViewPr snapToObjects="1">
      <p:cViewPr varScale="1">
        <p:scale>
          <a:sx n="114" d="100"/>
          <a:sy n="114" d="100"/>
        </p:scale>
        <p:origin x="1267" y="82"/>
      </p:cViewPr>
      <p:guideLst>
        <p:guide orient="horz" pos="1620"/>
        <p:guide pos="2160"/>
      </p:guideLst>
    </p:cSldViewPr>
  </p:slideViewPr>
  <p:outlineViewPr>
    <p:cViewPr>
      <p:scale>
        <a:sx n="33" d="100"/>
        <a:sy n="33" d="100"/>
      </p:scale>
      <p:origin x="0" y="13650"/>
    </p:cViewPr>
  </p:outlineViewPr>
  <p:notesTextViewPr>
    <p:cViewPr>
      <p:scale>
        <a:sx n="100" d="100"/>
        <a:sy n="100" d="100"/>
      </p:scale>
      <p:origin x="0" y="0"/>
    </p:cViewPr>
  </p:notesTextViewPr>
  <p:sorterViewPr>
    <p:cViewPr>
      <p:scale>
        <a:sx n="20" d="100"/>
        <a:sy n="20" d="100"/>
      </p:scale>
      <p:origin x="0" y="3570"/>
    </p:cViewPr>
  </p:sorterViewPr>
  <p:notesViewPr>
    <p:cSldViewPr snapToObjects="1">
      <p:cViewPr varScale="1">
        <p:scale>
          <a:sx n="75" d="100"/>
          <a:sy n="75" d="100"/>
        </p:scale>
        <p:origin x="1698" y="72"/>
      </p:cViewPr>
      <p:guideLst>
        <p:guide orient="horz" pos="2160"/>
        <p:guide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608D7-CDE1-7A43-915A-1747E3014416}" type="doc">
      <dgm:prSet loTypeId="urn:microsoft.com/office/officeart/2005/8/layout/radial1" loCatId="" qsTypeId="urn:microsoft.com/office/officeart/2005/8/quickstyle/3D3" qsCatId="3D" csTypeId="urn:microsoft.com/office/officeart/2005/8/colors/colorful2" csCatId="colorful" phldr="1"/>
      <dgm:spPr/>
      <dgm:t>
        <a:bodyPr/>
        <a:lstStyle/>
        <a:p>
          <a:endParaRPr lang="tr-TR"/>
        </a:p>
      </dgm:t>
    </dgm:pt>
    <dgm:pt modelId="{919AB411-FBFB-F74B-B111-EA49EC739044}">
      <dgm:prSet phldrT="[Metin]"/>
      <dgm:spPr/>
      <dgm:t>
        <a:bodyPr/>
        <a:lstStyle/>
        <a:p>
          <a:r>
            <a:rPr lang="en-US" dirty="0"/>
            <a:t>Director</a:t>
          </a:r>
          <a:endParaRPr lang="tr-TR" dirty="0"/>
        </a:p>
      </dgm:t>
    </dgm:pt>
    <dgm:pt modelId="{973305AB-A418-4E4A-BC80-33EDB7BF0656}" type="parTrans" cxnId="{A68F0DB6-1204-BB40-8F96-7B26F9F1F5B7}">
      <dgm:prSet/>
      <dgm:spPr/>
      <dgm:t>
        <a:bodyPr/>
        <a:lstStyle/>
        <a:p>
          <a:endParaRPr lang="tr-TR"/>
        </a:p>
      </dgm:t>
    </dgm:pt>
    <dgm:pt modelId="{DD2DC36A-5CAB-1F48-8685-6BDD0B782FEA}" type="sibTrans" cxnId="{A68F0DB6-1204-BB40-8F96-7B26F9F1F5B7}">
      <dgm:prSet/>
      <dgm:spPr/>
      <dgm:t>
        <a:bodyPr/>
        <a:lstStyle/>
        <a:p>
          <a:endParaRPr lang="tr-TR"/>
        </a:p>
      </dgm:t>
    </dgm:pt>
    <dgm:pt modelId="{A9F459A1-C529-554D-B3D0-F7247B796740}">
      <dgm:prSet phldrT="[Metin]"/>
      <dgm:spPr/>
      <dgm:t>
        <a:bodyPr/>
        <a:lstStyle/>
        <a:p>
          <a:r>
            <a:rPr lang="en-US" dirty="0"/>
            <a:t>1 Secretary General</a:t>
          </a:r>
          <a:endParaRPr lang="tr-TR" dirty="0"/>
        </a:p>
      </dgm:t>
    </dgm:pt>
    <dgm:pt modelId="{25C47BD8-EE33-424D-8957-FCA4148087B3}" type="parTrans" cxnId="{B72D4A84-85DF-4D4A-955B-2DE6F651CFD3}">
      <dgm:prSet/>
      <dgm:spPr/>
      <dgm:t>
        <a:bodyPr/>
        <a:lstStyle/>
        <a:p>
          <a:endParaRPr lang="tr-TR"/>
        </a:p>
      </dgm:t>
    </dgm:pt>
    <dgm:pt modelId="{6D6A9CBD-7255-9B45-8ADD-325EFC29DD81}" type="sibTrans" cxnId="{B72D4A84-85DF-4D4A-955B-2DE6F651CFD3}">
      <dgm:prSet/>
      <dgm:spPr/>
      <dgm:t>
        <a:bodyPr/>
        <a:lstStyle/>
        <a:p>
          <a:endParaRPr lang="tr-TR"/>
        </a:p>
      </dgm:t>
    </dgm:pt>
    <dgm:pt modelId="{6CFADA8A-904B-8949-98BD-46E911DE1316}">
      <dgm:prSet phldrT="[Metin]"/>
      <dgm:spPr/>
      <dgm:t>
        <a:bodyPr/>
        <a:lstStyle/>
        <a:p>
          <a:r>
            <a:rPr lang="tr-TR" dirty="0"/>
            <a:t>1 </a:t>
          </a:r>
          <a:r>
            <a:rPr lang="en-US" dirty="0"/>
            <a:t>Faculty Member</a:t>
          </a:r>
          <a:endParaRPr lang="tr-TR" dirty="0"/>
        </a:p>
        <a:p>
          <a:r>
            <a:rPr lang="tr-TR" dirty="0"/>
            <a:t>8 </a:t>
          </a:r>
          <a:r>
            <a:rPr lang="en-US" dirty="0"/>
            <a:t>Research Assistants</a:t>
          </a:r>
          <a:endParaRPr lang="tr-TR" dirty="0"/>
        </a:p>
      </dgm:t>
    </dgm:pt>
    <dgm:pt modelId="{44890CC2-416C-F741-9908-BAFFEDCB5241}" type="parTrans" cxnId="{281626F3-84FD-BD42-965E-DFCE032A1DB8}">
      <dgm:prSet/>
      <dgm:spPr/>
      <dgm:t>
        <a:bodyPr/>
        <a:lstStyle/>
        <a:p>
          <a:endParaRPr lang="tr-TR"/>
        </a:p>
      </dgm:t>
    </dgm:pt>
    <dgm:pt modelId="{63FFF17D-4A3D-2247-83FA-5943EB64A55B}" type="sibTrans" cxnId="{281626F3-84FD-BD42-965E-DFCE032A1DB8}">
      <dgm:prSet/>
      <dgm:spPr/>
      <dgm:t>
        <a:bodyPr/>
        <a:lstStyle/>
        <a:p>
          <a:endParaRPr lang="tr-TR"/>
        </a:p>
      </dgm:t>
    </dgm:pt>
    <dgm:pt modelId="{1EB7D024-B034-0146-AE6E-DCC234D23C35}">
      <dgm:prSet phldrT="[Metin]"/>
      <dgm:spPr/>
      <dgm:t>
        <a:bodyPr/>
        <a:lstStyle/>
        <a:p>
          <a:r>
            <a:rPr lang="tr-TR" dirty="0"/>
            <a:t>5 </a:t>
          </a:r>
          <a:r>
            <a:rPr lang="en-US" dirty="0"/>
            <a:t>Administrative Staff</a:t>
          </a:r>
          <a:endParaRPr lang="tr-TR" dirty="0"/>
        </a:p>
      </dgm:t>
    </dgm:pt>
    <dgm:pt modelId="{5EBDA91D-8010-C747-885F-D7C0D8EBBD30}" type="parTrans" cxnId="{067054DD-37F3-A84A-90DD-ADF61C434541}">
      <dgm:prSet/>
      <dgm:spPr/>
      <dgm:t>
        <a:bodyPr/>
        <a:lstStyle/>
        <a:p>
          <a:endParaRPr lang="tr-TR"/>
        </a:p>
      </dgm:t>
    </dgm:pt>
    <dgm:pt modelId="{D30E9AEC-21D4-8248-A020-4CF1347819AA}" type="sibTrans" cxnId="{067054DD-37F3-A84A-90DD-ADF61C434541}">
      <dgm:prSet/>
      <dgm:spPr/>
      <dgm:t>
        <a:bodyPr/>
        <a:lstStyle/>
        <a:p>
          <a:endParaRPr lang="tr-TR"/>
        </a:p>
      </dgm:t>
    </dgm:pt>
    <dgm:pt modelId="{48EF575F-B5F7-EA41-A8AD-21FACB8220AA}">
      <dgm:prSet phldrT="[Metin]"/>
      <dgm:spPr/>
      <dgm:t>
        <a:bodyPr/>
        <a:lstStyle/>
        <a:p>
          <a:r>
            <a:rPr lang="tr-TR" dirty="0"/>
            <a:t>2 </a:t>
          </a:r>
          <a:r>
            <a:rPr lang="en-US" dirty="0"/>
            <a:t>Vice Directors</a:t>
          </a:r>
          <a:endParaRPr lang="tr-TR" dirty="0"/>
        </a:p>
      </dgm:t>
    </dgm:pt>
    <dgm:pt modelId="{9EE55B3B-1AB9-924C-A212-2FAF20F396FC}" type="parTrans" cxnId="{93DB9D92-CF77-5B47-8253-C6760F46E671}">
      <dgm:prSet/>
      <dgm:spPr/>
      <dgm:t>
        <a:bodyPr/>
        <a:lstStyle/>
        <a:p>
          <a:endParaRPr lang="tr-TR"/>
        </a:p>
      </dgm:t>
    </dgm:pt>
    <dgm:pt modelId="{76B3C13E-4183-F14C-9F64-EDB102D60F53}" type="sibTrans" cxnId="{93DB9D92-CF77-5B47-8253-C6760F46E671}">
      <dgm:prSet/>
      <dgm:spPr/>
      <dgm:t>
        <a:bodyPr/>
        <a:lstStyle/>
        <a:p>
          <a:endParaRPr lang="tr-TR"/>
        </a:p>
      </dgm:t>
    </dgm:pt>
    <dgm:pt modelId="{01B4235B-202C-E342-B9E6-58E449455860}" type="pres">
      <dgm:prSet presAssocID="{54D608D7-CDE1-7A43-915A-1747E3014416}" presName="cycle" presStyleCnt="0">
        <dgm:presLayoutVars>
          <dgm:chMax val="1"/>
          <dgm:dir/>
          <dgm:animLvl val="ctr"/>
          <dgm:resizeHandles val="exact"/>
        </dgm:presLayoutVars>
      </dgm:prSet>
      <dgm:spPr/>
    </dgm:pt>
    <dgm:pt modelId="{907C875F-1FA8-D946-BC17-A96CB8B75EFF}" type="pres">
      <dgm:prSet presAssocID="{919AB411-FBFB-F74B-B111-EA49EC739044}" presName="centerShape" presStyleLbl="node0" presStyleIdx="0" presStyleCnt="1"/>
      <dgm:spPr/>
    </dgm:pt>
    <dgm:pt modelId="{CE16DFE0-524C-F847-A0F5-EA2839B2064D}" type="pres">
      <dgm:prSet presAssocID="{25C47BD8-EE33-424D-8957-FCA4148087B3}" presName="Name9" presStyleLbl="parChTrans1D2" presStyleIdx="0" presStyleCnt="4"/>
      <dgm:spPr/>
    </dgm:pt>
    <dgm:pt modelId="{E201E097-B999-5743-ABCE-3827DEB8F1BF}" type="pres">
      <dgm:prSet presAssocID="{25C47BD8-EE33-424D-8957-FCA4148087B3}" presName="connTx" presStyleLbl="parChTrans1D2" presStyleIdx="0" presStyleCnt="4"/>
      <dgm:spPr/>
    </dgm:pt>
    <dgm:pt modelId="{B24CFDDC-C3F3-9346-ACA3-38FD08C638F1}" type="pres">
      <dgm:prSet presAssocID="{A9F459A1-C529-554D-B3D0-F7247B796740}" presName="node" presStyleLbl="node1" presStyleIdx="0" presStyleCnt="4">
        <dgm:presLayoutVars>
          <dgm:bulletEnabled val="1"/>
        </dgm:presLayoutVars>
      </dgm:prSet>
      <dgm:spPr/>
    </dgm:pt>
    <dgm:pt modelId="{7AE05EE1-F6F2-1B4C-9388-B2C8D8D6328F}" type="pres">
      <dgm:prSet presAssocID="{44890CC2-416C-F741-9908-BAFFEDCB5241}" presName="Name9" presStyleLbl="parChTrans1D2" presStyleIdx="1" presStyleCnt="4"/>
      <dgm:spPr/>
    </dgm:pt>
    <dgm:pt modelId="{5C50416A-9C4D-4540-977E-6A72D8BDE2C4}" type="pres">
      <dgm:prSet presAssocID="{44890CC2-416C-F741-9908-BAFFEDCB5241}" presName="connTx" presStyleLbl="parChTrans1D2" presStyleIdx="1" presStyleCnt="4"/>
      <dgm:spPr/>
    </dgm:pt>
    <dgm:pt modelId="{8690954E-2D08-7944-BAC4-9FCA3F07DD78}" type="pres">
      <dgm:prSet presAssocID="{6CFADA8A-904B-8949-98BD-46E911DE1316}" presName="node" presStyleLbl="node1" presStyleIdx="1" presStyleCnt="4">
        <dgm:presLayoutVars>
          <dgm:bulletEnabled val="1"/>
        </dgm:presLayoutVars>
      </dgm:prSet>
      <dgm:spPr/>
    </dgm:pt>
    <dgm:pt modelId="{F738B5A7-0838-4946-90A3-97A198DB83D0}" type="pres">
      <dgm:prSet presAssocID="{5EBDA91D-8010-C747-885F-D7C0D8EBBD30}" presName="Name9" presStyleLbl="parChTrans1D2" presStyleIdx="2" presStyleCnt="4"/>
      <dgm:spPr/>
    </dgm:pt>
    <dgm:pt modelId="{4A34D4F6-CA17-344C-99F0-D1D1BB2F55A8}" type="pres">
      <dgm:prSet presAssocID="{5EBDA91D-8010-C747-885F-D7C0D8EBBD30}" presName="connTx" presStyleLbl="parChTrans1D2" presStyleIdx="2" presStyleCnt="4"/>
      <dgm:spPr/>
    </dgm:pt>
    <dgm:pt modelId="{499A101D-834D-A34D-8BBD-5E54EB1CFB59}" type="pres">
      <dgm:prSet presAssocID="{1EB7D024-B034-0146-AE6E-DCC234D23C35}" presName="node" presStyleLbl="node1" presStyleIdx="2" presStyleCnt="4">
        <dgm:presLayoutVars>
          <dgm:bulletEnabled val="1"/>
        </dgm:presLayoutVars>
      </dgm:prSet>
      <dgm:spPr/>
    </dgm:pt>
    <dgm:pt modelId="{0D67CFC1-6F19-3342-AA04-3F8F1760B094}" type="pres">
      <dgm:prSet presAssocID="{9EE55B3B-1AB9-924C-A212-2FAF20F396FC}" presName="Name9" presStyleLbl="parChTrans1D2" presStyleIdx="3" presStyleCnt="4"/>
      <dgm:spPr/>
    </dgm:pt>
    <dgm:pt modelId="{6B979E18-214E-9A4C-BB64-FFFAB142D49F}" type="pres">
      <dgm:prSet presAssocID="{9EE55B3B-1AB9-924C-A212-2FAF20F396FC}" presName="connTx" presStyleLbl="parChTrans1D2" presStyleIdx="3" presStyleCnt="4"/>
      <dgm:spPr/>
    </dgm:pt>
    <dgm:pt modelId="{9602A154-6C53-7341-A6A0-26797EF9C257}" type="pres">
      <dgm:prSet presAssocID="{48EF575F-B5F7-EA41-A8AD-21FACB8220AA}" presName="node" presStyleLbl="node1" presStyleIdx="3" presStyleCnt="4">
        <dgm:presLayoutVars>
          <dgm:bulletEnabled val="1"/>
        </dgm:presLayoutVars>
      </dgm:prSet>
      <dgm:spPr/>
    </dgm:pt>
  </dgm:ptLst>
  <dgm:cxnLst>
    <dgm:cxn modelId="{25BE8204-6429-5C44-93A1-1AEE31CA7227}" type="presOf" srcId="{25C47BD8-EE33-424D-8957-FCA4148087B3}" destId="{E201E097-B999-5743-ABCE-3827DEB8F1BF}" srcOrd="1" destOrd="0" presId="urn:microsoft.com/office/officeart/2005/8/layout/radial1"/>
    <dgm:cxn modelId="{2FCB1805-3817-1F48-8AEA-A3BC81EA3737}" type="presOf" srcId="{919AB411-FBFB-F74B-B111-EA49EC739044}" destId="{907C875F-1FA8-D946-BC17-A96CB8B75EFF}" srcOrd="0" destOrd="0" presId="urn:microsoft.com/office/officeart/2005/8/layout/radial1"/>
    <dgm:cxn modelId="{A2A0AD09-58BD-3141-A68C-12FBDD174D9B}" type="presOf" srcId="{44890CC2-416C-F741-9908-BAFFEDCB5241}" destId="{5C50416A-9C4D-4540-977E-6A72D8BDE2C4}" srcOrd="1" destOrd="0" presId="urn:microsoft.com/office/officeart/2005/8/layout/radial1"/>
    <dgm:cxn modelId="{F2EE354A-E063-1949-9607-1DD47BF93AD5}" type="presOf" srcId="{54D608D7-CDE1-7A43-915A-1747E3014416}" destId="{01B4235B-202C-E342-B9E6-58E449455860}" srcOrd="0" destOrd="0" presId="urn:microsoft.com/office/officeart/2005/8/layout/radial1"/>
    <dgm:cxn modelId="{F640B94C-E164-1B47-93A5-B26B4E8833C3}" type="presOf" srcId="{9EE55B3B-1AB9-924C-A212-2FAF20F396FC}" destId="{0D67CFC1-6F19-3342-AA04-3F8F1760B094}" srcOrd="0" destOrd="0" presId="urn:microsoft.com/office/officeart/2005/8/layout/radial1"/>
    <dgm:cxn modelId="{00668850-786B-CC43-B196-7D792E1EDA86}" type="presOf" srcId="{6CFADA8A-904B-8949-98BD-46E911DE1316}" destId="{8690954E-2D08-7944-BAC4-9FCA3F07DD78}" srcOrd="0" destOrd="0" presId="urn:microsoft.com/office/officeart/2005/8/layout/radial1"/>
    <dgm:cxn modelId="{A90F7473-2284-2E4C-B6D8-27079E0C1BD1}" type="presOf" srcId="{5EBDA91D-8010-C747-885F-D7C0D8EBBD30}" destId="{4A34D4F6-CA17-344C-99F0-D1D1BB2F55A8}" srcOrd="1" destOrd="0" presId="urn:microsoft.com/office/officeart/2005/8/layout/radial1"/>
    <dgm:cxn modelId="{B72D4A84-85DF-4D4A-955B-2DE6F651CFD3}" srcId="{919AB411-FBFB-F74B-B111-EA49EC739044}" destId="{A9F459A1-C529-554D-B3D0-F7247B796740}" srcOrd="0" destOrd="0" parTransId="{25C47BD8-EE33-424D-8957-FCA4148087B3}" sibTransId="{6D6A9CBD-7255-9B45-8ADD-325EFC29DD81}"/>
    <dgm:cxn modelId="{93DB9D92-CF77-5B47-8253-C6760F46E671}" srcId="{919AB411-FBFB-F74B-B111-EA49EC739044}" destId="{48EF575F-B5F7-EA41-A8AD-21FACB8220AA}" srcOrd="3" destOrd="0" parTransId="{9EE55B3B-1AB9-924C-A212-2FAF20F396FC}" sibTransId="{76B3C13E-4183-F14C-9F64-EDB102D60F53}"/>
    <dgm:cxn modelId="{ED96DCA0-52AB-BB4C-ACD4-2F027AD78144}" type="presOf" srcId="{48EF575F-B5F7-EA41-A8AD-21FACB8220AA}" destId="{9602A154-6C53-7341-A6A0-26797EF9C257}" srcOrd="0" destOrd="0" presId="urn:microsoft.com/office/officeart/2005/8/layout/radial1"/>
    <dgm:cxn modelId="{AA7B65A7-B22F-234E-B202-C848C8AE8509}" type="presOf" srcId="{5EBDA91D-8010-C747-885F-D7C0D8EBBD30}" destId="{F738B5A7-0838-4946-90A3-97A198DB83D0}" srcOrd="0" destOrd="0" presId="urn:microsoft.com/office/officeart/2005/8/layout/radial1"/>
    <dgm:cxn modelId="{AE879EA7-EB02-8D44-8C99-6B53990964AC}" type="presOf" srcId="{9EE55B3B-1AB9-924C-A212-2FAF20F396FC}" destId="{6B979E18-214E-9A4C-BB64-FFFAB142D49F}" srcOrd="1" destOrd="0" presId="urn:microsoft.com/office/officeart/2005/8/layout/radial1"/>
    <dgm:cxn modelId="{6AAD01AE-CF91-5A43-A0D5-E690B79E733E}" type="presOf" srcId="{44890CC2-416C-F741-9908-BAFFEDCB5241}" destId="{7AE05EE1-F6F2-1B4C-9388-B2C8D8D6328F}" srcOrd="0" destOrd="0" presId="urn:microsoft.com/office/officeart/2005/8/layout/radial1"/>
    <dgm:cxn modelId="{A68F0DB6-1204-BB40-8F96-7B26F9F1F5B7}" srcId="{54D608D7-CDE1-7A43-915A-1747E3014416}" destId="{919AB411-FBFB-F74B-B111-EA49EC739044}" srcOrd="0" destOrd="0" parTransId="{973305AB-A418-4E4A-BC80-33EDB7BF0656}" sibTransId="{DD2DC36A-5CAB-1F48-8685-6BDD0B782FEA}"/>
    <dgm:cxn modelId="{F9B6A4CC-D73E-074F-BB3B-A7190EE8119D}" type="presOf" srcId="{1EB7D024-B034-0146-AE6E-DCC234D23C35}" destId="{499A101D-834D-A34D-8BBD-5E54EB1CFB59}" srcOrd="0" destOrd="0" presId="urn:microsoft.com/office/officeart/2005/8/layout/radial1"/>
    <dgm:cxn modelId="{3717CED2-6061-074C-A504-85ABB7C15176}" type="presOf" srcId="{25C47BD8-EE33-424D-8957-FCA4148087B3}" destId="{CE16DFE0-524C-F847-A0F5-EA2839B2064D}" srcOrd="0" destOrd="0" presId="urn:microsoft.com/office/officeart/2005/8/layout/radial1"/>
    <dgm:cxn modelId="{067054DD-37F3-A84A-90DD-ADF61C434541}" srcId="{919AB411-FBFB-F74B-B111-EA49EC739044}" destId="{1EB7D024-B034-0146-AE6E-DCC234D23C35}" srcOrd="2" destOrd="0" parTransId="{5EBDA91D-8010-C747-885F-D7C0D8EBBD30}" sibTransId="{D30E9AEC-21D4-8248-A020-4CF1347819AA}"/>
    <dgm:cxn modelId="{272719E7-01CD-4D46-968D-252195A34682}" type="presOf" srcId="{A9F459A1-C529-554D-B3D0-F7247B796740}" destId="{B24CFDDC-C3F3-9346-ACA3-38FD08C638F1}" srcOrd="0" destOrd="0" presId="urn:microsoft.com/office/officeart/2005/8/layout/radial1"/>
    <dgm:cxn modelId="{281626F3-84FD-BD42-965E-DFCE032A1DB8}" srcId="{919AB411-FBFB-F74B-B111-EA49EC739044}" destId="{6CFADA8A-904B-8949-98BD-46E911DE1316}" srcOrd="1" destOrd="0" parTransId="{44890CC2-416C-F741-9908-BAFFEDCB5241}" sibTransId="{63FFF17D-4A3D-2247-83FA-5943EB64A55B}"/>
    <dgm:cxn modelId="{D796FE01-6649-D04D-AE6D-650F523FF604}" type="presParOf" srcId="{01B4235B-202C-E342-B9E6-58E449455860}" destId="{907C875F-1FA8-D946-BC17-A96CB8B75EFF}" srcOrd="0" destOrd="0" presId="urn:microsoft.com/office/officeart/2005/8/layout/radial1"/>
    <dgm:cxn modelId="{75DE87E5-96A0-2B4A-85EE-F64D4C02547A}" type="presParOf" srcId="{01B4235B-202C-E342-B9E6-58E449455860}" destId="{CE16DFE0-524C-F847-A0F5-EA2839B2064D}" srcOrd="1" destOrd="0" presId="urn:microsoft.com/office/officeart/2005/8/layout/radial1"/>
    <dgm:cxn modelId="{07E383F4-ABC7-6F4D-A966-4E869A709C55}" type="presParOf" srcId="{CE16DFE0-524C-F847-A0F5-EA2839B2064D}" destId="{E201E097-B999-5743-ABCE-3827DEB8F1BF}" srcOrd="0" destOrd="0" presId="urn:microsoft.com/office/officeart/2005/8/layout/radial1"/>
    <dgm:cxn modelId="{6FEB45B4-6F9E-A840-B11F-0EFA115E0F20}" type="presParOf" srcId="{01B4235B-202C-E342-B9E6-58E449455860}" destId="{B24CFDDC-C3F3-9346-ACA3-38FD08C638F1}" srcOrd="2" destOrd="0" presId="urn:microsoft.com/office/officeart/2005/8/layout/radial1"/>
    <dgm:cxn modelId="{0D350F3A-0D55-934F-A18F-BE2E4FA730E9}" type="presParOf" srcId="{01B4235B-202C-E342-B9E6-58E449455860}" destId="{7AE05EE1-F6F2-1B4C-9388-B2C8D8D6328F}" srcOrd="3" destOrd="0" presId="urn:microsoft.com/office/officeart/2005/8/layout/radial1"/>
    <dgm:cxn modelId="{1EDF20F8-C79F-3645-A9D9-888E55E8D444}" type="presParOf" srcId="{7AE05EE1-F6F2-1B4C-9388-B2C8D8D6328F}" destId="{5C50416A-9C4D-4540-977E-6A72D8BDE2C4}" srcOrd="0" destOrd="0" presId="urn:microsoft.com/office/officeart/2005/8/layout/radial1"/>
    <dgm:cxn modelId="{11CA3015-8B5F-C044-A88A-28E07B58F50C}" type="presParOf" srcId="{01B4235B-202C-E342-B9E6-58E449455860}" destId="{8690954E-2D08-7944-BAC4-9FCA3F07DD78}" srcOrd="4" destOrd="0" presId="urn:microsoft.com/office/officeart/2005/8/layout/radial1"/>
    <dgm:cxn modelId="{2F446C46-3914-874E-9C62-B0429D231B0E}" type="presParOf" srcId="{01B4235B-202C-E342-B9E6-58E449455860}" destId="{F738B5A7-0838-4946-90A3-97A198DB83D0}" srcOrd="5" destOrd="0" presId="urn:microsoft.com/office/officeart/2005/8/layout/radial1"/>
    <dgm:cxn modelId="{0AE9A951-A964-6141-B6A8-47EDC4E56199}" type="presParOf" srcId="{F738B5A7-0838-4946-90A3-97A198DB83D0}" destId="{4A34D4F6-CA17-344C-99F0-D1D1BB2F55A8}" srcOrd="0" destOrd="0" presId="urn:microsoft.com/office/officeart/2005/8/layout/radial1"/>
    <dgm:cxn modelId="{AE51C5B8-539B-E24D-BB22-10668E48F35F}" type="presParOf" srcId="{01B4235B-202C-E342-B9E6-58E449455860}" destId="{499A101D-834D-A34D-8BBD-5E54EB1CFB59}" srcOrd="6" destOrd="0" presId="urn:microsoft.com/office/officeart/2005/8/layout/radial1"/>
    <dgm:cxn modelId="{9F5D7505-CA01-5D4F-A393-A33867F6B91D}" type="presParOf" srcId="{01B4235B-202C-E342-B9E6-58E449455860}" destId="{0D67CFC1-6F19-3342-AA04-3F8F1760B094}" srcOrd="7" destOrd="0" presId="urn:microsoft.com/office/officeart/2005/8/layout/radial1"/>
    <dgm:cxn modelId="{BE11EBB6-D15A-3747-9F83-FB619DD67139}" type="presParOf" srcId="{0D67CFC1-6F19-3342-AA04-3F8F1760B094}" destId="{6B979E18-214E-9A4C-BB64-FFFAB142D49F}" srcOrd="0" destOrd="0" presId="urn:microsoft.com/office/officeart/2005/8/layout/radial1"/>
    <dgm:cxn modelId="{E6618726-161F-6446-A064-73139BD1623D}" type="presParOf" srcId="{01B4235B-202C-E342-B9E6-58E449455860}" destId="{9602A154-6C53-7341-A6A0-26797EF9C257}"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C875F-1FA8-D946-BC17-A96CB8B75EFF}">
      <dsp:nvSpPr>
        <dsp:cNvPr id="0" name=""/>
        <dsp:cNvSpPr/>
      </dsp:nvSpPr>
      <dsp:spPr>
        <a:xfrm>
          <a:off x="2042532" y="1242432"/>
          <a:ext cx="944135" cy="94413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Director</a:t>
          </a:r>
          <a:endParaRPr lang="tr-TR" sz="1600" kern="1200" dirty="0"/>
        </a:p>
      </dsp:txBody>
      <dsp:txXfrm>
        <a:off x="2180797" y="1380697"/>
        <a:ext cx="667605" cy="667605"/>
      </dsp:txXfrm>
    </dsp:sp>
    <dsp:sp modelId="{CE16DFE0-524C-F847-A0F5-EA2839B2064D}">
      <dsp:nvSpPr>
        <dsp:cNvPr id="0" name=""/>
        <dsp:cNvSpPr/>
      </dsp:nvSpPr>
      <dsp:spPr>
        <a:xfrm rot="16200000">
          <a:off x="2372043" y="1082979"/>
          <a:ext cx="285113" cy="33791"/>
        </a:xfrm>
        <a:custGeom>
          <a:avLst/>
          <a:gdLst/>
          <a:ahLst/>
          <a:cxnLst/>
          <a:rect l="0" t="0" r="0" b="0"/>
          <a:pathLst>
            <a:path>
              <a:moveTo>
                <a:pt x="0" y="16895"/>
              </a:moveTo>
              <a:lnTo>
                <a:pt x="285113" y="1689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507472" y="1092747"/>
        <a:ext cx="14255" cy="14255"/>
      </dsp:txXfrm>
    </dsp:sp>
    <dsp:sp modelId="{B24CFDDC-C3F3-9346-ACA3-38FD08C638F1}">
      <dsp:nvSpPr>
        <dsp:cNvPr id="0" name=""/>
        <dsp:cNvSpPr/>
      </dsp:nvSpPr>
      <dsp:spPr>
        <a:xfrm>
          <a:off x="2042532" y="13183"/>
          <a:ext cx="944135" cy="94413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 Secretary General</a:t>
          </a:r>
          <a:endParaRPr lang="tr-TR" sz="900" kern="1200" dirty="0"/>
        </a:p>
      </dsp:txBody>
      <dsp:txXfrm>
        <a:off x="2180797" y="151448"/>
        <a:ext cx="667605" cy="667605"/>
      </dsp:txXfrm>
    </dsp:sp>
    <dsp:sp modelId="{7AE05EE1-F6F2-1B4C-9388-B2C8D8D6328F}">
      <dsp:nvSpPr>
        <dsp:cNvPr id="0" name=""/>
        <dsp:cNvSpPr/>
      </dsp:nvSpPr>
      <dsp:spPr>
        <a:xfrm>
          <a:off x="2986667" y="1697604"/>
          <a:ext cx="285113" cy="33791"/>
        </a:xfrm>
        <a:custGeom>
          <a:avLst/>
          <a:gdLst/>
          <a:ahLst/>
          <a:cxnLst/>
          <a:rect l="0" t="0" r="0" b="0"/>
          <a:pathLst>
            <a:path>
              <a:moveTo>
                <a:pt x="0" y="16895"/>
              </a:moveTo>
              <a:lnTo>
                <a:pt x="285113" y="1689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122096" y="1707372"/>
        <a:ext cx="14255" cy="14255"/>
      </dsp:txXfrm>
    </dsp:sp>
    <dsp:sp modelId="{8690954E-2D08-7944-BAC4-9FCA3F07DD78}">
      <dsp:nvSpPr>
        <dsp:cNvPr id="0" name=""/>
        <dsp:cNvSpPr/>
      </dsp:nvSpPr>
      <dsp:spPr>
        <a:xfrm>
          <a:off x="3271780" y="1242432"/>
          <a:ext cx="944135" cy="944135"/>
        </a:xfrm>
        <a:prstGeom prst="ellipse">
          <a:avLst/>
        </a:prstGeom>
        <a:solidFill>
          <a:schemeClr val="accent2">
            <a:hueOff val="-1075957"/>
            <a:satOff val="5290"/>
            <a:lumOff val="-2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1 </a:t>
          </a:r>
          <a:r>
            <a:rPr lang="en-US" sz="900" kern="1200" dirty="0"/>
            <a:t>Faculty Member</a:t>
          </a:r>
          <a:endParaRPr lang="tr-TR" sz="900" kern="1200" dirty="0"/>
        </a:p>
        <a:p>
          <a:pPr marL="0" lvl="0" indent="0" algn="ctr" defTabSz="400050">
            <a:lnSpc>
              <a:spcPct val="90000"/>
            </a:lnSpc>
            <a:spcBef>
              <a:spcPct val="0"/>
            </a:spcBef>
            <a:spcAft>
              <a:spcPct val="35000"/>
            </a:spcAft>
            <a:buNone/>
          </a:pPr>
          <a:r>
            <a:rPr lang="tr-TR" sz="900" kern="1200" dirty="0"/>
            <a:t>8 </a:t>
          </a:r>
          <a:r>
            <a:rPr lang="en-US" sz="900" kern="1200" dirty="0"/>
            <a:t>Research Assistants</a:t>
          </a:r>
          <a:endParaRPr lang="tr-TR" sz="900" kern="1200" dirty="0"/>
        </a:p>
      </dsp:txBody>
      <dsp:txXfrm>
        <a:off x="3410045" y="1380697"/>
        <a:ext cx="667605" cy="667605"/>
      </dsp:txXfrm>
    </dsp:sp>
    <dsp:sp modelId="{F738B5A7-0838-4946-90A3-97A198DB83D0}">
      <dsp:nvSpPr>
        <dsp:cNvPr id="0" name=""/>
        <dsp:cNvSpPr/>
      </dsp:nvSpPr>
      <dsp:spPr>
        <a:xfrm rot="5400000">
          <a:off x="2372043" y="2312228"/>
          <a:ext cx="285113" cy="33791"/>
        </a:xfrm>
        <a:custGeom>
          <a:avLst/>
          <a:gdLst/>
          <a:ahLst/>
          <a:cxnLst/>
          <a:rect l="0" t="0" r="0" b="0"/>
          <a:pathLst>
            <a:path>
              <a:moveTo>
                <a:pt x="0" y="16895"/>
              </a:moveTo>
              <a:lnTo>
                <a:pt x="285113" y="1689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507472" y="2321996"/>
        <a:ext cx="14255" cy="14255"/>
      </dsp:txXfrm>
    </dsp:sp>
    <dsp:sp modelId="{499A101D-834D-A34D-8BBD-5E54EB1CFB59}">
      <dsp:nvSpPr>
        <dsp:cNvPr id="0" name=""/>
        <dsp:cNvSpPr/>
      </dsp:nvSpPr>
      <dsp:spPr>
        <a:xfrm>
          <a:off x="2042532" y="2471680"/>
          <a:ext cx="944135" cy="944135"/>
        </a:xfrm>
        <a:prstGeom prst="ellipse">
          <a:avLst/>
        </a:prstGeom>
        <a:solidFill>
          <a:schemeClr val="accent2">
            <a:hueOff val="-2151914"/>
            <a:satOff val="10581"/>
            <a:lumOff val="-5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5 </a:t>
          </a:r>
          <a:r>
            <a:rPr lang="en-US" sz="900" kern="1200" dirty="0"/>
            <a:t>Administrative Staff</a:t>
          </a:r>
          <a:endParaRPr lang="tr-TR" sz="900" kern="1200" dirty="0"/>
        </a:p>
      </dsp:txBody>
      <dsp:txXfrm>
        <a:off x="2180797" y="2609945"/>
        <a:ext cx="667605" cy="667605"/>
      </dsp:txXfrm>
    </dsp:sp>
    <dsp:sp modelId="{0D67CFC1-6F19-3342-AA04-3F8F1760B094}">
      <dsp:nvSpPr>
        <dsp:cNvPr id="0" name=""/>
        <dsp:cNvSpPr/>
      </dsp:nvSpPr>
      <dsp:spPr>
        <a:xfrm rot="10800000">
          <a:off x="1757419" y="1697604"/>
          <a:ext cx="285113" cy="33791"/>
        </a:xfrm>
        <a:custGeom>
          <a:avLst/>
          <a:gdLst/>
          <a:ahLst/>
          <a:cxnLst/>
          <a:rect l="0" t="0" r="0" b="0"/>
          <a:pathLst>
            <a:path>
              <a:moveTo>
                <a:pt x="0" y="16895"/>
              </a:moveTo>
              <a:lnTo>
                <a:pt x="285113" y="16895"/>
              </a:lnTo>
            </a:path>
          </a:pathLst>
        </a:cu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1892847" y="1707372"/>
        <a:ext cx="14255" cy="14255"/>
      </dsp:txXfrm>
    </dsp:sp>
    <dsp:sp modelId="{9602A154-6C53-7341-A6A0-26797EF9C257}">
      <dsp:nvSpPr>
        <dsp:cNvPr id="0" name=""/>
        <dsp:cNvSpPr/>
      </dsp:nvSpPr>
      <dsp:spPr>
        <a:xfrm>
          <a:off x="813283" y="1242432"/>
          <a:ext cx="944135" cy="944135"/>
        </a:xfrm>
        <a:prstGeom prst="ellipse">
          <a:avLst/>
        </a:prstGeom>
        <a:solidFill>
          <a:schemeClr val="accent2">
            <a:hueOff val="-3227871"/>
            <a:satOff val="15871"/>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tr-TR" sz="900" kern="1200" dirty="0"/>
            <a:t>2 </a:t>
          </a:r>
          <a:r>
            <a:rPr lang="en-US" sz="900" kern="1200" dirty="0"/>
            <a:t>Vice Directors</a:t>
          </a:r>
          <a:endParaRPr lang="tr-TR" sz="900" kern="1200" dirty="0"/>
        </a:p>
      </dsp:txBody>
      <dsp:txXfrm>
        <a:off x="951548" y="1380697"/>
        <a:ext cx="667605" cy="667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9533011" y="228600"/>
            <a:ext cx="412678" cy="342900"/>
          </a:xfrm>
          <a:prstGeom prst="rect">
            <a:avLst/>
          </a:prstGeom>
        </p:spPr>
        <p:txBody>
          <a:bodyPr vert="horz" lIns="91440" tIns="45720" rIns="91440" bIns="45720" rtlCol="0" anchor="b"/>
          <a:lstStyle>
            <a:lvl1pPr algn="r">
              <a:defRPr sz="1200"/>
            </a:lvl1pPr>
          </a:lstStyle>
          <a:p>
            <a:fld id="{80C5BA55-396F-46DB-98CB-67F5915743A3}" type="slidenum">
              <a:rPr lang="en-US" smtClean="0"/>
              <a:pPr/>
              <a:t>‹#›</a:t>
            </a:fld>
            <a:endParaRPr lang="en-US" dirty="0"/>
          </a:p>
        </p:txBody>
      </p:sp>
    </p:spTree>
    <p:extLst>
      <p:ext uri="{BB962C8B-B14F-4D97-AF65-F5344CB8AC3E}">
        <p14:creationId xmlns:p14="http://schemas.microsoft.com/office/powerpoint/2010/main" val="301582796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634164" y="0"/>
            <a:ext cx="4309798"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11/23/2022</a:t>
            </a:fld>
            <a:endParaRPr lang="en-US" dirty="0"/>
          </a:p>
        </p:txBody>
      </p:sp>
      <p:sp>
        <p:nvSpPr>
          <p:cNvPr id="4" name="Slide Image Placeholder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4569" y="3257550"/>
            <a:ext cx="795655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4309798"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634164" y="6513513"/>
            <a:ext cx="4309798"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a:t>
            </a:fld>
            <a:endParaRPr lang="en-US" dirty="0"/>
          </a:p>
        </p:txBody>
      </p:sp>
    </p:spTree>
    <p:extLst>
      <p:ext uri="{BB962C8B-B14F-4D97-AF65-F5344CB8AC3E}">
        <p14:creationId xmlns:p14="http://schemas.microsoft.com/office/powerpoint/2010/main" val="2360305942"/>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4108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Further elaborating, after filling official forms</a:t>
            </a:r>
            <a:r>
              <a:rPr lang="en-US" baseline="0" dirty="0"/>
              <a:t> and testing time is specified. Customers are informed on a date range of testing and test results are submitted in a report form following standards.</a:t>
            </a:r>
          </a:p>
          <a:p>
            <a:endParaRPr lang="en-US" baseline="0" dirty="0"/>
          </a:p>
          <a:p>
            <a:r>
              <a:rPr lang="en-US" baseline="0" dirty="0"/>
              <a:t>Since all our testing team are graduate students, even most of them are PhD students, they are eligible to comment on tested samples which is actually very helpful for customers and researchers to understand the reports of their tested samples. Reports can be prepared in both Turkish and English language by our technicians.</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994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In</a:t>
            </a:r>
            <a:r>
              <a:rPr lang="en-US" baseline="0" dirty="0"/>
              <a:t> our metallography lab, we bring the samples submitted by customers in a form that is testable. Also an image capturing can be made to check if the sample is ready for testing.</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336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Our</a:t>
            </a:r>
            <a:r>
              <a:rPr lang="en-US" baseline="0" dirty="0"/>
              <a:t> testing devices in the static lab are accredited and it is the most busy lab, serving for large iron and steel companies. Mechanical properties and characteristics of samples are detected in this lab. Here we have latest tech devices for major mechanical property testing, namely tensile, compression, bending, fatigue, fracture toughness, and notch impact tests. Also in our micro/macro hardness lab. All devices are accredited. We are able to investigate all </a:t>
            </a:r>
            <a:r>
              <a:rPr lang="en-US" baseline="0"/>
              <a:t>types of materials </a:t>
            </a:r>
            <a:r>
              <a:rPr lang="en-US" baseline="0" dirty="0"/>
              <a:t>hardness.</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59050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Our</a:t>
            </a:r>
            <a:r>
              <a:rPr lang="en-US" baseline="0" dirty="0"/>
              <a:t> accredited dynamic testing lab is also eligible to conduct mechanical property specification as in the Statics lab, and these tests are now made under motion conditions (we may call it variable load testing). </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17346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Variable shaped iron and steel products in</a:t>
            </a:r>
            <a:r>
              <a:rPr lang="en-US" baseline="0" dirty="0"/>
              <a:t> general present a large amount of residual stress when cooled. Therefore we have our testing device for this to measure the residual stresses based on the strain in the sample.</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1998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Starting</a:t>
            </a:r>
            <a:r>
              <a:rPr lang="en-US" baseline="0" dirty="0"/>
              <a:t> from SEM lab. We </a:t>
            </a:r>
            <a:r>
              <a:rPr lang="en-US" baseline="0" dirty="0" err="1"/>
              <a:t>ar</a:t>
            </a:r>
            <a:r>
              <a:rPr lang="en-US" baseline="0" dirty="0"/>
              <a:t> able to capture images at temperatures up to 750 degrees </a:t>
            </a:r>
            <a:r>
              <a:rPr lang="en-US" baseline="0" dirty="0" err="1"/>
              <a:t>celscius</a:t>
            </a:r>
            <a:r>
              <a:rPr lang="en-US" baseline="0" dirty="0"/>
              <a:t>, and we are able to make an elemental analysis of samples point based, linear </a:t>
            </a:r>
            <a:r>
              <a:rPr lang="en-US" baseline="0" dirty="0" err="1"/>
              <a:t>aor</a:t>
            </a:r>
            <a:r>
              <a:rPr lang="en-US" baseline="0" dirty="0"/>
              <a:t> mapping based, by request from the sample holder. Also we coat dielectric materials with a coating device for SEM testing.</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117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Last</a:t>
            </a:r>
            <a:r>
              <a:rPr lang="en-US" baseline="0" dirty="0"/>
              <a:t> tech XRD and XRF testing devices are used for elemental and spectral analysis of samples. Based on the sample, suitable testing is selected and </a:t>
            </a:r>
            <a:r>
              <a:rPr lang="en-US" baseline="0" dirty="0" err="1"/>
              <a:t>and</a:t>
            </a:r>
            <a:r>
              <a:rPr lang="en-US" baseline="0" dirty="0"/>
              <a:t> a precise elemental analysis is made by these devices. </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81467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Metal</a:t>
            </a:r>
            <a:r>
              <a:rPr lang="en-US" baseline="0" dirty="0"/>
              <a:t> types properties, measurement of molecules in solutions and inorganic ions are accomplished in our Fourier transform infrared spectroscopy device. This device is also used for molecular analysis for a larger range of elements. </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149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In spectral analysis lab. We mainly focus on iron and steel products.</a:t>
            </a:r>
            <a:r>
              <a:rPr lang="en-US" baseline="0" dirty="0"/>
              <a:t> The testing device is arranged specifically to iron, steel and its alloys.</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36561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DTA/TGA/DSC testing devices are generally used</a:t>
            </a:r>
            <a:r>
              <a:rPr lang="en-US" baseline="0" dirty="0"/>
              <a:t> for mass loss by dehydration of samples, as well as designations on phase changes , oxidation/reduction and further physical properties of samples.</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9112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Foundation of our institute goes</a:t>
            </a:r>
            <a:r>
              <a:rPr lang="en-US" baseline="0" dirty="0"/>
              <a:t> back to 6 years ago, and after two years of public and private investments our Labs have been executed within (Material Research Centre (MARGEM). Today we keep conducting our activities not with inertia but dynamically by further improving the capabilities of our institute.</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53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45063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In this presentation I briefly</a:t>
            </a:r>
            <a:r>
              <a:rPr lang="en-US" baseline="0" dirty="0"/>
              <a:t> summarized our institute activities and </a:t>
            </a:r>
            <a:r>
              <a:rPr lang="en-US" dirty="0"/>
              <a:t>Thank</a:t>
            </a:r>
            <a:r>
              <a:rPr lang="en-US" baseline="0" dirty="0"/>
              <a:t> you for listening.</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679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also shortly mention the</a:t>
            </a:r>
            <a:r>
              <a:rPr lang="en-US" baseline="0" dirty="0"/>
              <a:t> mission and vision of our institute.</a:t>
            </a:r>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14000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a:t>
            </a:r>
            <a:r>
              <a:rPr lang="en-US" baseline="0" dirty="0"/>
              <a:t> committed to contribute to public policies for development and value added products in specifically iron and steel sector. To educate qualified human resources as well as graduate degree personnel for this sector. Focusing on environmental and labor health concerns and especially interpret and comment on shortcomings on iron and steel sector with many experts in the field.</a:t>
            </a:r>
          </a:p>
          <a:p>
            <a:endParaRPr lang="en-US" baseline="0" dirty="0"/>
          </a:p>
          <a:p>
            <a:r>
              <a:rPr lang="en-US" baseline="0" dirty="0"/>
              <a:t>Here in our institute we keep supporting research from universities and private sector, and try to depict the importance of value added products and RD by utilizing new technologies.</a:t>
            </a:r>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1759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a:t>
            </a:r>
            <a:r>
              <a:rPr lang="en-US" baseline="0" dirty="0"/>
              <a:t> our quality management systems and many accredited laboratories we commit to enhance standards for the sake of legal conditions and our customers. Accredited testing is welcomed by the industry since they may be eligible to enter to international markets easily.</a:t>
            </a:r>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41658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testing devices in our institute is specifically selected in order to respond to problems of iron and steel industry, which is intensively present in our city. Presently 17 of 28 labs are fully active and serve for the community, while some others are semi active and under activity if requested by researchers. </a:t>
            </a:r>
          </a:p>
          <a:p>
            <a:endParaRPr lang="en-US" baseline="0" dirty="0"/>
          </a:p>
          <a:p>
            <a:r>
              <a:rPr lang="en-US" baseline="0" dirty="0"/>
              <a:t>Our laboratories are ranging from Mechanical property specifications to elemental and microstructure analysis.</a:t>
            </a:r>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70414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Our team is formed by 6 administrative staff,</a:t>
            </a:r>
            <a:r>
              <a:rPr lang="en-US" baseline="0" dirty="0"/>
              <a:t> 8 researchers and 4 faculty totaling 18. </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106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connected to our mission and vision we also</a:t>
            </a:r>
            <a:r>
              <a:rPr lang="en-US" baseline="0" dirty="0"/>
              <a:t> target especially for iron and steel sector to:</a:t>
            </a:r>
            <a:endParaRPr lang="tr-TR"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11053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7550" y="514350"/>
            <a:ext cx="3430588" cy="2571750"/>
          </a:xfrm>
        </p:spPr>
      </p:sp>
      <p:sp>
        <p:nvSpPr>
          <p:cNvPr id="3" name="Notes Placeholder 2"/>
          <p:cNvSpPr>
            <a:spLocks noGrp="1"/>
          </p:cNvSpPr>
          <p:nvPr>
            <p:ph type="body" idx="1"/>
          </p:nvPr>
        </p:nvSpPr>
        <p:spPr/>
        <p:txBody>
          <a:bodyPr>
            <a:normAutofit/>
          </a:bodyPr>
          <a:lstStyle/>
          <a:p>
            <a:r>
              <a:rPr lang="en-US" dirty="0"/>
              <a:t>In</a:t>
            </a:r>
            <a:r>
              <a:rPr lang="en-US" baseline="0" dirty="0"/>
              <a:t> our Material Research Center, three simple step will lead to sample testing. </a:t>
            </a:r>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887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eam09">
    <p:spTree>
      <p:nvGrpSpPr>
        <p:cNvPr id="1" name=""/>
        <p:cNvGrpSpPr/>
        <p:nvPr/>
      </p:nvGrpSpPr>
      <p:grpSpPr>
        <a:xfrm>
          <a:off x="0" y="0"/>
          <a:ext cx="0" cy="0"/>
          <a:chOff x="0" y="0"/>
          <a:chExt cx="0" cy="0"/>
        </a:xfrm>
      </p:grpSpPr>
      <p:sp>
        <p:nvSpPr>
          <p:cNvPr id="2" name="Rectangle 1"/>
          <p:cNvSpPr/>
          <p:nvPr userDrawn="1"/>
        </p:nvSpPr>
        <p:spPr>
          <a:xfrm>
            <a:off x="1707358" y="1194262"/>
            <a:ext cx="1543049" cy="491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0"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42"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
        <p:nvSpPr>
          <p:cNvPr id="34" name="Picture Placeholder 7"/>
          <p:cNvSpPr>
            <a:spLocks noGrp="1"/>
          </p:cNvSpPr>
          <p:nvPr>
            <p:ph type="pic" sz="quarter" idx="10" hasCustomPrompt="1"/>
          </p:nvPr>
        </p:nvSpPr>
        <p:spPr>
          <a:xfrm>
            <a:off x="850107" y="1200151"/>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35" name="Text Placeholder 3"/>
          <p:cNvSpPr>
            <a:spLocks noGrp="1"/>
          </p:cNvSpPr>
          <p:nvPr>
            <p:ph type="body" sz="half" idx="15" hasCustomPrompt="1"/>
          </p:nvPr>
        </p:nvSpPr>
        <p:spPr>
          <a:xfrm>
            <a:off x="1821656" y="1722120"/>
            <a:ext cx="1428750" cy="620689"/>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36" name="Text Placeholder 3"/>
          <p:cNvSpPr>
            <a:spLocks noGrp="1"/>
          </p:cNvSpPr>
          <p:nvPr>
            <p:ph type="body" sz="half" idx="16" hasCustomPrompt="1"/>
          </p:nvPr>
        </p:nvSpPr>
        <p:spPr>
          <a:xfrm>
            <a:off x="1821656" y="1275995"/>
            <a:ext cx="1257300" cy="160716"/>
          </a:xfrm>
          <a:prstGeom prst="rect">
            <a:avLst/>
          </a:prstGeom>
        </p:spPr>
        <p:txBody>
          <a:bodyPr wrap="square" lIns="0" tIns="0" rIns="0" bIns="0" anchor="ctr">
            <a:noAutofit/>
          </a:bodyPr>
          <a:lstStyle>
            <a:lvl1pPr marL="0" indent="0" algn="l">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37" name="Text Placeholder 3"/>
          <p:cNvSpPr>
            <a:spLocks noGrp="1"/>
          </p:cNvSpPr>
          <p:nvPr>
            <p:ph type="body" sz="half" idx="17" hasCustomPrompt="1"/>
          </p:nvPr>
        </p:nvSpPr>
        <p:spPr>
          <a:xfrm>
            <a:off x="1821656" y="1437751"/>
            <a:ext cx="1257300" cy="160716"/>
          </a:xfrm>
          <a:prstGeom prst="rect">
            <a:avLst/>
          </a:prstGeom>
        </p:spPr>
        <p:txBody>
          <a:bodyPr wrap="square" lIns="0" tIns="0" rIns="0" bIns="0" anchor="ctr">
            <a:noAutofit/>
          </a:bodyPr>
          <a:lstStyle>
            <a:lvl1pPr marL="0" indent="0" algn="l">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38" name="Rectangle 37"/>
          <p:cNvSpPr/>
          <p:nvPr userDrawn="1"/>
        </p:nvSpPr>
        <p:spPr>
          <a:xfrm>
            <a:off x="1707358" y="2472517"/>
            <a:ext cx="1543049" cy="491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9" name="Picture Placeholder 7"/>
          <p:cNvSpPr>
            <a:spLocks noGrp="1"/>
          </p:cNvSpPr>
          <p:nvPr>
            <p:ph type="pic" sz="quarter" idx="18" hasCustomPrompt="1"/>
          </p:nvPr>
        </p:nvSpPr>
        <p:spPr>
          <a:xfrm>
            <a:off x="850107" y="2478406"/>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2"/>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41" name="Text Placeholder 3"/>
          <p:cNvSpPr>
            <a:spLocks noGrp="1"/>
          </p:cNvSpPr>
          <p:nvPr>
            <p:ph type="body" sz="half" idx="19" hasCustomPrompt="1"/>
          </p:nvPr>
        </p:nvSpPr>
        <p:spPr>
          <a:xfrm>
            <a:off x="1821656" y="3000376"/>
            <a:ext cx="1428750" cy="620689"/>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44" name="Text Placeholder 3"/>
          <p:cNvSpPr>
            <a:spLocks noGrp="1"/>
          </p:cNvSpPr>
          <p:nvPr>
            <p:ph type="body" sz="half" idx="20" hasCustomPrompt="1"/>
          </p:nvPr>
        </p:nvSpPr>
        <p:spPr>
          <a:xfrm>
            <a:off x="1821656" y="2554250"/>
            <a:ext cx="1257300" cy="160716"/>
          </a:xfrm>
          <a:prstGeom prst="rect">
            <a:avLst/>
          </a:prstGeom>
        </p:spPr>
        <p:txBody>
          <a:bodyPr wrap="square" lIns="0" tIns="0" rIns="0" bIns="0" anchor="ctr">
            <a:noAutofit/>
          </a:bodyPr>
          <a:lstStyle>
            <a:lvl1pPr marL="0" indent="0" algn="l">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46" name="Text Placeholder 3"/>
          <p:cNvSpPr>
            <a:spLocks noGrp="1"/>
          </p:cNvSpPr>
          <p:nvPr>
            <p:ph type="body" sz="half" idx="21" hasCustomPrompt="1"/>
          </p:nvPr>
        </p:nvSpPr>
        <p:spPr>
          <a:xfrm>
            <a:off x="1821656" y="2716006"/>
            <a:ext cx="1257300" cy="160716"/>
          </a:xfrm>
          <a:prstGeom prst="rect">
            <a:avLst/>
          </a:prstGeom>
        </p:spPr>
        <p:txBody>
          <a:bodyPr wrap="square" lIns="0" tIns="0" rIns="0" bIns="0" anchor="ctr">
            <a:noAutofit/>
          </a:bodyPr>
          <a:lstStyle>
            <a:lvl1pPr marL="0" indent="0" algn="l">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47" name="Rectangle 46"/>
          <p:cNvSpPr/>
          <p:nvPr userDrawn="1"/>
        </p:nvSpPr>
        <p:spPr>
          <a:xfrm>
            <a:off x="1707358" y="3761861"/>
            <a:ext cx="1543049" cy="4910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500"/>
          </a:p>
        </p:txBody>
      </p:sp>
      <p:sp>
        <p:nvSpPr>
          <p:cNvPr id="48" name="Picture Placeholder 7"/>
          <p:cNvSpPr>
            <a:spLocks noGrp="1"/>
          </p:cNvSpPr>
          <p:nvPr>
            <p:ph type="pic" sz="quarter" idx="22" hasCustomPrompt="1"/>
          </p:nvPr>
        </p:nvSpPr>
        <p:spPr>
          <a:xfrm>
            <a:off x="850107" y="3767750"/>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3"/>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49" name="Text Placeholder 3"/>
          <p:cNvSpPr>
            <a:spLocks noGrp="1"/>
          </p:cNvSpPr>
          <p:nvPr>
            <p:ph type="body" sz="half" idx="23" hasCustomPrompt="1"/>
          </p:nvPr>
        </p:nvSpPr>
        <p:spPr>
          <a:xfrm>
            <a:off x="1821656" y="4289720"/>
            <a:ext cx="1428750" cy="620689"/>
          </a:xfrm>
          <a:prstGeom prst="rect">
            <a:avLst/>
          </a:prstGeom>
        </p:spPr>
        <p:txBody>
          <a:bodyPr wrap="square" lIns="0" tIns="0" rIns="0" bIns="0" anchor="t">
            <a:noAutofit/>
          </a:bodyPr>
          <a:lstStyle>
            <a:lvl1pPr marL="0" indent="0" algn="l" rtl="0">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50" name="Text Placeholder 3"/>
          <p:cNvSpPr>
            <a:spLocks noGrp="1"/>
          </p:cNvSpPr>
          <p:nvPr>
            <p:ph type="body" sz="half" idx="24" hasCustomPrompt="1"/>
          </p:nvPr>
        </p:nvSpPr>
        <p:spPr>
          <a:xfrm>
            <a:off x="1821656" y="3843594"/>
            <a:ext cx="1257300" cy="160716"/>
          </a:xfrm>
          <a:prstGeom prst="rect">
            <a:avLst/>
          </a:prstGeom>
        </p:spPr>
        <p:txBody>
          <a:bodyPr wrap="square" lIns="0" tIns="0" rIns="0" bIns="0" anchor="ctr">
            <a:noAutofit/>
          </a:bodyPr>
          <a:lstStyle>
            <a:lvl1pPr marL="0" indent="0" algn="l" rtl="0">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1" name="Text Placeholder 3"/>
          <p:cNvSpPr>
            <a:spLocks noGrp="1"/>
          </p:cNvSpPr>
          <p:nvPr>
            <p:ph type="body" sz="half" idx="25" hasCustomPrompt="1"/>
          </p:nvPr>
        </p:nvSpPr>
        <p:spPr>
          <a:xfrm>
            <a:off x="1821656" y="4005350"/>
            <a:ext cx="1257300" cy="160716"/>
          </a:xfrm>
          <a:prstGeom prst="rect">
            <a:avLst/>
          </a:prstGeom>
        </p:spPr>
        <p:txBody>
          <a:bodyPr wrap="square" lIns="0" tIns="0" rIns="0" bIns="0" anchor="ctr">
            <a:noAutofit/>
          </a:bodyPr>
          <a:lstStyle>
            <a:lvl1pPr marL="0" indent="0" algn="l" rtl="0">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2" name="Rectangle 51"/>
          <p:cNvSpPr/>
          <p:nvPr userDrawn="1"/>
        </p:nvSpPr>
        <p:spPr>
          <a:xfrm>
            <a:off x="4514851" y="1194262"/>
            <a:ext cx="1543049" cy="491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3" name="Picture Placeholder 7"/>
          <p:cNvSpPr>
            <a:spLocks noGrp="1"/>
          </p:cNvSpPr>
          <p:nvPr>
            <p:ph type="pic" sz="quarter" idx="26" hasCustomPrompt="1"/>
          </p:nvPr>
        </p:nvSpPr>
        <p:spPr>
          <a:xfrm>
            <a:off x="3657600" y="1200151"/>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4"/>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54" name="Text Placeholder 3"/>
          <p:cNvSpPr>
            <a:spLocks noGrp="1"/>
          </p:cNvSpPr>
          <p:nvPr>
            <p:ph type="body" sz="half" idx="27" hasCustomPrompt="1"/>
          </p:nvPr>
        </p:nvSpPr>
        <p:spPr>
          <a:xfrm>
            <a:off x="4629149" y="1722120"/>
            <a:ext cx="1428750" cy="620689"/>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55" name="Text Placeholder 3"/>
          <p:cNvSpPr>
            <a:spLocks noGrp="1"/>
          </p:cNvSpPr>
          <p:nvPr>
            <p:ph type="body" sz="half" idx="28" hasCustomPrompt="1"/>
          </p:nvPr>
        </p:nvSpPr>
        <p:spPr>
          <a:xfrm>
            <a:off x="4629149" y="1275995"/>
            <a:ext cx="1257300" cy="160716"/>
          </a:xfrm>
          <a:prstGeom prst="rect">
            <a:avLst/>
          </a:prstGeom>
        </p:spPr>
        <p:txBody>
          <a:bodyPr wrap="square" lIns="0" tIns="0" rIns="0" bIns="0" anchor="ctr">
            <a:noAutofit/>
          </a:bodyPr>
          <a:lstStyle>
            <a:lvl1pPr marL="0" indent="0" algn="l">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6" name="Text Placeholder 3"/>
          <p:cNvSpPr>
            <a:spLocks noGrp="1"/>
          </p:cNvSpPr>
          <p:nvPr>
            <p:ph type="body" sz="half" idx="29" hasCustomPrompt="1"/>
          </p:nvPr>
        </p:nvSpPr>
        <p:spPr>
          <a:xfrm>
            <a:off x="4629149" y="1437751"/>
            <a:ext cx="1257300" cy="160716"/>
          </a:xfrm>
          <a:prstGeom prst="rect">
            <a:avLst/>
          </a:prstGeom>
        </p:spPr>
        <p:txBody>
          <a:bodyPr wrap="square" lIns="0" tIns="0" rIns="0" bIns="0" anchor="ctr">
            <a:noAutofit/>
          </a:bodyPr>
          <a:lstStyle>
            <a:lvl1pPr marL="0" indent="0" algn="l">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7" name="Rectangle 56"/>
          <p:cNvSpPr/>
          <p:nvPr userDrawn="1"/>
        </p:nvSpPr>
        <p:spPr>
          <a:xfrm>
            <a:off x="4514851" y="2472517"/>
            <a:ext cx="1543049" cy="4910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8" name="Picture Placeholder 7"/>
          <p:cNvSpPr>
            <a:spLocks noGrp="1"/>
          </p:cNvSpPr>
          <p:nvPr>
            <p:ph type="pic" sz="quarter" idx="30" hasCustomPrompt="1"/>
          </p:nvPr>
        </p:nvSpPr>
        <p:spPr>
          <a:xfrm>
            <a:off x="3657600" y="2478406"/>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5"/>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59" name="Text Placeholder 3"/>
          <p:cNvSpPr>
            <a:spLocks noGrp="1"/>
          </p:cNvSpPr>
          <p:nvPr>
            <p:ph type="body" sz="half" idx="31" hasCustomPrompt="1"/>
          </p:nvPr>
        </p:nvSpPr>
        <p:spPr>
          <a:xfrm>
            <a:off x="4629149" y="3000376"/>
            <a:ext cx="1428750" cy="620689"/>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60" name="Text Placeholder 3"/>
          <p:cNvSpPr>
            <a:spLocks noGrp="1"/>
          </p:cNvSpPr>
          <p:nvPr>
            <p:ph type="body" sz="half" idx="32" hasCustomPrompt="1"/>
          </p:nvPr>
        </p:nvSpPr>
        <p:spPr>
          <a:xfrm>
            <a:off x="4629149" y="2554250"/>
            <a:ext cx="1257300" cy="160716"/>
          </a:xfrm>
          <a:prstGeom prst="rect">
            <a:avLst/>
          </a:prstGeom>
        </p:spPr>
        <p:txBody>
          <a:bodyPr wrap="square" lIns="0" tIns="0" rIns="0" bIns="0" anchor="ctr">
            <a:noAutofit/>
          </a:bodyPr>
          <a:lstStyle>
            <a:lvl1pPr marL="0" indent="0" algn="l">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61" name="Text Placeholder 3"/>
          <p:cNvSpPr>
            <a:spLocks noGrp="1"/>
          </p:cNvSpPr>
          <p:nvPr>
            <p:ph type="body" sz="half" idx="33" hasCustomPrompt="1"/>
          </p:nvPr>
        </p:nvSpPr>
        <p:spPr>
          <a:xfrm>
            <a:off x="4629149" y="2716006"/>
            <a:ext cx="1257300" cy="160716"/>
          </a:xfrm>
          <a:prstGeom prst="rect">
            <a:avLst/>
          </a:prstGeom>
        </p:spPr>
        <p:txBody>
          <a:bodyPr wrap="square" lIns="0" tIns="0" rIns="0" bIns="0" anchor="ctr">
            <a:noAutofit/>
          </a:bodyPr>
          <a:lstStyle>
            <a:lvl1pPr marL="0" indent="0" algn="l">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62" name="Rectangle 61"/>
          <p:cNvSpPr/>
          <p:nvPr userDrawn="1"/>
        </p:nvSpPr>
        <p:spPr>
          <a:xfrm>
            <a:off x="4514851" y="3761861"/>
            <a:ext cx="1543049" cy="4910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500"/>
          </a:p>
        </p:txBody>
      </p:sp>
      <p:sp>
        <p:nvSpPr>
          <p:cNvPr id="63" name="Picture Placeholder 7"/>
          <p:cNvSpPr>
            <a:spLocks noGrp="1"/>
          </p:cNvSpPr>
          <p:nvPr>
            <p:ph type="pic" sz="quarter" idx="34" hasCustomPrompt="1"/>
          </p:nvPr>
        </p:nvSpPr>
        <p:spPr>
          <a:xfrm>
            <a:off x="3657600" y="3767750"/>
            <a:ext cx="857250" cy="859536"/>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6"/>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35" hasCustomPrompt="1"/>
          </p:nvPr>
        </p:nvSpPr>
        <p:spPr>
          <a:xfrm>
            <a:off x="4629149" y="4289720"/>
            <a:ext cx="1428750" cy="620689"/>
          </a:xfrm>
          <a:prstGeom prst="rect">
            <a:avLst/>
          </a:prstGeom>
        </p:spPr>
        <p:txBody>
          <a:bodyPr wrap="square" lIns="0" tIns="0" rIns="0" bIns="0" anchor="t">
            <a:noAutofit/>
          </a:bodyPr>
          <a:lstStyle>
            <a:lvl1pPr marL="0" indent="0" algn="l" rtl="0">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87" name="Text Placeholder 3"/>
          <p:cNvSpPr>
            <a:spLocks noGrp="1"/>
          </p:cNvSpPr>
          <p:nvPr>
            <p:ph type="body" sz="half" idx="36" hasCustomPrompt="1"/>
          </p:nvPr>
        </p:nvSpPr>
        <p:spPr>
          <a:xfrm>
            <a:off x="4629149" y="3843594"/>
            <a:ext cx="1257300" cy="160716"/>
          </a:xfrm>
          <a:prstGeom prst="rect">
            <a:avLst/>
          </a:prstGeom>
        </p:spPr>
        <p:txBody>
          <a:bodyPr wrap="square" lIns="0" tIns="0" rIns="0" bIns="0" anchor="ctr">
            <a:noAutofit/>
          </a:bodyPr>
          <a:lstStyle>
            <a:lvl1pPr marL="0" indent="0" algn="l" rtl="0">
              <a:buNone/>
              <a:defRPr sz="1050"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88" name="Text Placeholder 3"/>
          <p:cNvSpPr>
            <a:spLocks noGrp="1"/>
          </p:cNvSpPr>
          <p:nvPr>
            <p:ph type="body" sz="half" idx="37" hasCustomPrompt="1"/>
          </p:nvPr>
        </p:nvSpPr>
        <p:spPr>
          <a:xfrm>
            <a:off x="4629149" y="4005350"/>
            <a:ext cx="1257300" cy="160716"/>
          </a:xfrm>
          <a:prstGeom prst="rect">
            <a:avLst/>
          </a:prstGeom>
        </p:spPr>
        <p:txBody>
          <a:bodyPr wrap="square" lIns="0" tIns="0" rIns="0" bIns="0" anchor="ctr">
            <a:noAutofit/>
          </a:bodyPr>
          <a:lstStyle>
            <a:lvl1pPr marL="0" indent="0" algn="l" rtl="0">
              <a:buNone/>
              <a:defRPr sz="825" b="1" baseline="0">
                <a:solidFill>
                  <a:schemeClr val="bg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Tree>
    <p:extLst>
      <p:ext uri="{BB962C8B-B14F-4D97-AF65-F5344CB8AC3E}">
        <p14:creationId xmlns:p14="http://schemas.microsoft.com/office/powerpoint/2010/main" val="242218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wipe(left)">
                                      <p:cBhvr>
                                        <p:cTn id="17" dur="500"/>
                                        <p:tgtEl>
                                          <p:spTgt spid="36">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wipe(left)">
                                      <p:cBhvr>
                                        <p:cTn id="21" dur="500"/>
                                        <p:tgtEl>
                                          <p:spTgt spid="37">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wipe(left)">
                                      <p:cBhvr>
                                        <p:cTn id="25" dur="500"/>
                                        <p:tgtEl>
                                          <p:spTgt spid="35">
                                            <p:txEl>
                                              <p:pRg st="0" end="0"/>
                                            </p:txEl>
                                          </p:spTgt>
                                        </p:tgtEl>
                                      </p:cBhvr>
                                    </p:animEffect>
                                  </p:childTnLst>
                                </p:cTn>
                              </p:par>
                            </p:childTnLst>
                          </p:cTn>
                        </p:par>
                        <p:par>
                          <p:cTn id="26" fill="hold">
                            <p:stCondLst>
                              <p:cond delay="2500"/>
                            </p:stCondLst>
                            <p:childTnLst>
                              <p:par>
                                <p:cTn id="27" presetID="53"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4">
                                            <p:txEl>
                                              <p:pRg st="0" end="0"/>
                                            </p:txEl>
                                          </p:spTgt>
                                        </p:tgtEl>
                                        <p:attrNameLst>
                                          <p:attrName>style.visibility</p:attrName>
                                        </p:attrNameLst>
                                      </p:cBhvr>
                                      <p:to>
                                        <p:strVal val="visible"/>
                                      </p:to>
                                    </p:set>
                                    <p:animEffect transition="in" filter="wipe(left)">
                                      <p:cBhvr>
                                        <p:cTn id="39" dur="500"/>
                                        <p:tgtEl>
                                          <p:spTgt spid="44">
                                            <p:txEl>
                                              <p:pRg st="0" end="0"/>
                                            </p:txEl>
                                          </p:spTgt>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Effect transition="in" filter="wipe(left)">
                                      <p:cBhvr>
                                        <p:cTn id="43" dur="500"/>
                                        <p:tgtEl>
                                          <p:spTgt spid="46">
                                            <p:txEl>
                                              <p:pRg st="0" end="0"/>
                                            </p:txEl>
                                          </p:spTgt>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wipe(left)">
                                      <p:cBhvr>
                                        <p:cTn id="47" dur="500"/>
                                        <p:tgtEl>
                                          <p:spTgt spid="41">
                                            <p:txEl>
                                              <p:pRg st="0" end="0"/>
                                            </p:txEl>
                                          </p:spTgt>
                                        </p:tgtEl>
                                      </p:cBhvr>
                                    </p:animEffect>
                                  </p:childTnLst>
                                </p:cTn>
                              </p:par>
                            </p:childTnLst>
                          </p:cTn>
                        </p:par>
                        <p:par>
                          <p:cTn id="48" fill="hold">
                            <p:stCondLst>
                              <p:cond delay="5000"/>
                            </p:stCondLst>
                            <p:childTnLst>
                              <p:par>
                                <p:cTn id="49" presetID="53"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xEl>
                                              <p:pRg st="0" end="0"/>
                                            </p:txEl>
                                          </p:spTgt>
                                        </p:tgtEl>
                                        <p:attrNameLst>
                                          <p:attrName>style.visibility</p:attrName>
                                        </p:attrNameLst>
                                      </p:cBhvr>
                                      <p:to>
                                        <p:strVal val="visible"/>
                                      </p:to>
                                    </p:set>
                                    <p:animEffect transition="in" filter="wipe(left)">
                                      <p:cBhvr>
                                        <p:cTn id="61" dur="500"/>
                                        <p:tgtEl>
                                          <p:spTgt spid="50">
                                            <p:txEl>
                                              <p:pRg st="0" end="0"/>
                                            </p:txEl>
                                          </p:spTgt>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wipe(left)">
                                      <p:cBhvr>
                                        <p:cTn id="65" dur="500"/>
                                        <p:tgtEl>
                                          <p:spTgt spid="51">
                                            <p:txEl>
                                              <p:pRg st="0" end="0"/>
                                            </p:txEl>
                                          </p:spTgt>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49">
                                            <p:txEl>
                                              <p:pRg st="0" end="0"/>
                                            </p:txEl>
                                          </p:spTgt>
                                        </p:tgtEl>
                                        <p:attrNameLst>
                                          <p:attrName>style.visibility</p:attrName>
                                        </p:attrNameLst>
                                      </p:cBhvr>
                                      <p:to>
                                        <p:strVal val="visible"/>
                                      </p:to>
                                    </p:set>
                                    <p:animEffect transition="in" filter="wipe(left)">
                                      <p:cBhvr>
                                        <p:cTn id="69" dur="500"/>
                                        <p:tgtEl>
                                          <p:spTgt spid="49">
                                            <p:txEl>
                                              <p:pRg st="0" end="0"/>
                                            </p:txEl>
                                          </p:spTgt>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left)">
                                      <p:cBhvr>
                                        <p:cTn id="79" dur="500"/>
                                        <p:tgtEl>
                                          <p:spTgt spid="5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55">
                                            <p:txEl>
                                              <p:pRg st="0" end="0"/>
                                            </p:txEl>
                                          </p:spTgt>
                                        </p:tgtEl>
                                        <p:attrNameLst>
                                          <p:attrName>style.visibility</p:attrName>
                                        </p:attrNameLst>
                                      </p:cBhvr>
                                      <p:to>
                                        <p:strVal val="visible"/>
                                      </p:to>
                                    </p:set>
                                    <p:animEffect transition="in" filter="wipe(left)">
                                      <p:cBhvr>
                                        <p:cTn id="83" dur="500"/>
                                        <p:tgtEl>
                                          <p:spTgt spid="55">
                                            <p:txEl>
                                              <p:pRg st="0" end="0"/>
                                            </p:txEl>
                                          </p:spTgt>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Effect transition="in" filter="wipe(left)">
                                      <p:cBhvr>
                                        <p:cTn id="87" dur="500"/>
                                        <p:tgtEl>
                                          <p:spTgt spid="56">
                                            <p:txEl>
                                              <p:pRg st="0" end="0"/>
                                            </p:txEl>
                                          </p:spTgt>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54">
                                            <p:txEl>
                                              <p:pRg st="0" end="0"/>
                                            </p:txEl>
                                          </p:spTgt>
                                        </p:tgtEl>
                                        <p:attrNameLst>
                                          <p:attrName>style.visibility</p:attrName>
                                        </p:attrNameLst>
                                      </p:cBhvr>
                                      <p:to>
                                        <p:strVal val="visible"/>
                                      </p:to>
                                    </p:set>
                                    <p:animEffect transition="in" filter="wipe(left)">
                                      <p:cBhvr>
                                        <p:cTn id="91" dur="500"/>
                                        <p:tgtEl>
                                          <p:spTgt spid="54">
                                            <p:txEl>
                                              <p:pRg st="0" end="0"/>
                                            </p:txEl>
                                          </p:spTgt>
                                        </p:tgtEl>
                                      </p:cBhvr>
                                    </p:animEffect>
                                  </p:childTnLst>
                                </p:cTn>
                              </p:par>
                            </p:childTnLst>
                          </p:cTn>
                        </p:par>
                        <p:par>
                          <p:cTn id="92" fill="hold">
                            <p:stCondLst>
                              <p:cond delay="10000"/>
                            </p:stCondLst>
                            <p:childTnLst>
                              <p:par>
                                <p:cTn id="93" presetID="53"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left)">
                                      <p:cBhvr>
                                        <p:cTn id="101" dur="500"/>
                                        <p:tgtEl>
                                          <p:spTgt spid="57"/>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60">
                                            <p:txEl>
                                              <p:pRg st="0" end="0"/>
                                            </p:txEl>
                                          </p:spTgt>
                                        </p:tgtEl>
                                        <p:attrNameLst>
                                          <p:attrName>style.visibility</p:attrName>
                                        </p:attrNameLst>
                                      </p:cBhvr>
                                      <p:to>
                                        <p:strVal val="visible"/>
                                      </p:to>
                                    </p:set>
                                    <p:animEffect transition="in" filter="wipe(left)">
                                      <p:cBhvr>
                                        <p:cTn id="105" dur="500"/>
                                        <p:tgtEl>
                                          <p:spTgt spid="60">
                                            <p:txEl>
                                              <p:pRg st="0" end="0"/>
                                            </p:txEl>
                                          </p:spTgt>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Effect transition="in" filter="wipe(left)">
                                      <p:cBhvr>
                                        <p:cTn id="109" dur="500"/>
                                        <p:tgtEl>
                                          <p:spTgt spid="61">
                                            <p:txEl>
                                              <p:pRg st="0" end="0"/>
                                            </p:txEl>
                                          </p:spTgt>
                                        </p:tgtEl>
                                      </p:cBhvr>
                                    </p:animEffect>
                                  </p:childTnLst>
                                </p:cTn>
                              </p:par>
                            </p:childTnLst>
                          </p:cTn>
                        </p:par>
                        <p:par>
                          <p:cTn id="110" fill="hold">
                            <p:stCondLst>
                              <p:cond delay="12000"/>
                            </p:stCondLst>
                            <p:childTnLst>
                              <p:par>
                                <p:cTn id="111" presetID="22" presetClass="entr" presetSubtype="8" fill="hold" grpId="0" nodeType="afterEffect">
                                  <p:stCondLst>
                                    <p:cond delay="0"/>
                                  </p:stCondLst>
                                  <p:childTnLst>
                                    <p:set>
                                      <p:cBhvr>
                                        <p:cTn id="112" dur="1" fill="hold">
                                          <p:stCondLst>
                                            <p:cond delay="0"/>
                                          </p:stCondLst>
                                        </p:cTn>
                                        <p:tgtEl>
                                          <p:spTgt spid="59">
                                            <p:txEl>
                                              <p:pRg st="0" end="0"/>
                                            </p:txEl>
                                          </p:spTgt>
                                        </p:tgtEl>
                                        <p:attrNameLst>
                                          <p:attrName>style.visibility</p:attrName>
                                        </p:attrNameLst>
                                      </p:cBhvr>
                                      <p:to>
                                        <p:strVal val="visible"/>
                                      </p:to>
                                    </p:set>
                                    <p:animEffect transition="in" filter="wipe(left)">
                                      <p:cBhvr>
                                        <p:cTn id="113" dur="500"/>
                                        <p:tgtEl>
                                          <p:spTgt spid="59">
                                            <p:txEl>
                                              <p:pRg st="0" end="0"/>
                                            </p:txEl>
                                          </p:spTgt>
                                        </p:tgtEl>
                                      </p:cBhvr>
                                    </p:animEffect>
                                  </p:childTnLst>
                                </p:cTn>
                              </p:par>
                            </p:childTnLst>
                          </p:cTn>
                        </p:par>
                        <p:par>
                          <p:cTn id="114" fill="hold">
                            <p:stCondLst>
                              <p:cond delay="12500"/>
                            </p:stCondLst>
                            <p:childTnLst>
                              <p:par>
                                <p:cTn id="115" presetID="53" presetClass="entr" presetSubtype="0" fill="hold" grpId="0" nodeType="after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childTnLst>
                          </p:cTn>
                        </p:par>
                        <p:par>
                          <p:cTn id="120" fill="hold">
                            <p:stCondLst>
                              <p:cond delay="13000"/>
                            </p:stCondLst>
                            <p:childTnLst>
                              <p:par>
                                <p:cTn id="121" presetID="22" presetClass="entr" presetSubtype="8" fill="hold" grpId="0"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500"/>
                                        <p:tgtEl>
                                          <p:spTgt spid="62"/>
                                        </p:tgtEl>
                                      </p:cBhvr>
                                    </p:animEffect>
                                  </p:childTnLst>
                                </p:cTn>
                              </p:par>
                            </p:childTnLst>
                          </p:cTn>
                        </p:par>
                        <p:par>
                          <p:cTn id="124" fill="hold">
                            <p:stCondLst>
                              <p:cond delay="13500"/>
                            </p:stCondLst>
                            <p:childTnLst>
                              <p:par>
                                <p:cTn id="125" presetID="22" presetClass="entr" presetSubtype="8" fill="hold" grpId="0" nodeType="afterEffect">
                                  <p:stCondLst>
                                    <p:cond delay="0"/>
                                  </p:stCondLst>
                                  <p:childTnLst>
                                    <p:set>
                                      <p:cBhvr>
                                        <p:cTn id="126" dur="1" fill="hold">
                                          <p:stCondLst>
                                            <p:cond delay="0"/>
                                          </p:stCondLst>
                                        </p:cTn>
                                        <p:tgtEl>
                                          <p:spTgt spid="87">
                                            <p:txEl>
                                              <p:pRg st="0" end="0"/>
                                            </p:txEl>
                                          </p:spTgt>
                                        </p:tgtEl>
                                        <p:attrNameLst>
                                          <p:attrName>style.visibility</p:attrName>
                                        </p:attrNameLst>
                                      </p:cBhvr>
                                      <p:to>
                                        <p:strVal val="visible"/>
                                      </p:to>
                                    </p:set>
                                    <p:animEffect transition="in" filter="wipe(left)">
                                      <p:cBhvr>
                                        <p:cTn id="127" dur="500"/>
                                        <p:tgtEl>
                                          <p:spTgt spid="87">
                                            <p:txEl>
                                              <p:pRg st="0" end="0"/>
                                            </p:txEl>
                                          </p:spTgt>
                                        </p:tgtEl>
                                      </p:cBhvr>
                                    </p:animEffect>
                                  </p:childTnLst>
                                </p:cTn>
                              </p:par>
                            </p:childTnLst>
                          </p:cTn>
                        </p:par>
                        <p:par>
                          <p:cTn id="128" fill="hold">
                            <p:stCondLst>
                              <p:cond delay="14000"/>
                            </p:stCondLst>
                            <p:childTnLst>
                              <p:par>
                                <p:cTn id="129" presetID="22" presetClass="entr" presetSubtype="8" fill="hold" grpId="0" nodeType="afterEffect">
                                  <p:stCondLst>
                                    <p:cond delay="0"/>
                                  </p:stCondLst>
                                  <p:childTnLst>
                                    <p:set>
                                      <p:cBhvr>
                                        <p:cTn id="130" dur="1" fill="hold">
                                          <p:stCondLst>
                                            <p:cond delay="0"/>
                                          </p:stCondLst>
                                        </p:cTn>
                                        <p:tgtEl>
                                          <p:spTgt spid="88">
                                            <p:txEl>
                                              <p:pRg st="0" end="0"/>
                                            </p:txEl>
                                          </p:spTgt>
                                        </p:tgtEl>
                                        <p:attrNameLst>
                                          <p:attrName>style.visibility</p:attrName>
                                        </p:attrNameLst>
                                      </p:cBhvr>
                                      <p:to>
                                        <p:strVal val="visible"/>
                                      </p:to>
                                    </p:set>
                                    <p:animEffect transition="in" filter="wipe(left)">
                                      <p:cBhvr>
                                        <p:cTn id="131" dur="500"/>
                                        <p:tgtEl>
                                          <p:spTgt spid="88">
                                            <p:txEl>
                                              <p:pRg st="0" end="0"/>
                                            </p:txEl>
                                          </p:spTgt>
                                        </p:tgtEl>
                                      </p:cBhvr>
                                    </p:animEffect>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64">
                                            <p:txEl>
                                              <p:pRg st="0" end="0"/>
                                            </p:txEl>
                                          </p:spTgt>
                                        </p:tgtEl>
                                        <p:attrNameLst>
                                          <p:attrName>style.visibility</p:attrName>
                                        </p:attrNameLst>
                                      </p:cBhvr>
                                      <p:to>
                                        <p:strVal val="visible"/>
                                      </p:to>
                                    </p:set>
                                    <p:animEffect transition="in" filter="wipe(left)">
                                      <p:cBhvr>
                                        <p:cTn id="135"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animBg="1"/>
      <p:bldP spid="39"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build="p">
        <p:tmplLst>
          <p:tmpl lvl="1">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animBg="1"/>
      <p:bldP spid="53" grpId="0" animBg="1"/>
      <p:bldP spid="54" grpId="0" build="p">
        <p:tmplLst>
          <p:tmpl lvl="1">
            <p:tnLst>
              <p:par>
                <p:cTn presetID="22" presetClass="entr" presetSubtype="8"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animBg="1"/>
      <p:bldP spid="58" grpId="0" animBg="1"/>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87" grpId="0" build="p">
        <p:tmplLst>
          <p:tmpl lvl="1">
            <p:tnLst>
              <p:par>
                <p:cTn presetID="22" presetClass="entr" presetSubtype="8"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wipe(left)">
                      <p:cBhvr>
                        <p:cTn dur="500"/>
                        <p:tgtEl>
                          <p:spTgt spid="87"/>
                        </p:tgtEl>
                      </p:cBhvr>
                    </p:animEffect>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Full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0"/>
            <a:ext cx="6858000" cy="5143500"/>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
        <p:nvSpPr>
          <p:cNvPr id="4" name="Picture Placeholder 7"/>
          <p:cNvSpPr>
            <a:spLocks noGrp="1"/>
          </p:cNvSpPr>
          <p:nvPr>
            <p:ph type="pic" sz="quarter" idx="10" hasCustomPrompt="1"/>
          </p:nvPr>
        </p:nvSpPr>
        <p:spPr>
          <a:xfrm>
            <a:off x="4000500" y="2022474"/>
            <a:ext cx="2857500" cy="1098552"/>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061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FullPic">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2"/>
            <a:ext cx="3429000" cy="5143498"/>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3429000" y="2"/>
            <a:ext cx="3429000" cy="5143498"/>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199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2"/>
            <a:ext cx="6858000" cy="3714748"/>
          </a:xfrm>
          <a:prstGeom prst="rect">
            <a:avLst/>
          </a:prstGeom>
          <a:solidFill>
            <a:schemeClr val="bg1">
              <a:lumMod val="85000"/>
            </a:schemeClr>
          </a:solidFill>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
        <p:nvSpPr>
          <p:cNvPr id="5" name="Picture Placeholder 7"/>
          <p:cNvSpPr>
            <a:spLocks noGrp="1"/>
          </p:cNvSpPr>
          <p:nvPr>
            <p:ph type="pic" sz="quarter" idx="11" hasCustomPrompt="1"/>
          </p:nvPr>
        </p:nvSpPr>
        <p:spPr>
          <a:xfrm>
            <a:off x="0" y="3714750"/>
            <a:ext cx="6858000" cy="1428750"/>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1049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6858000" cy="5143499"/>
          </a:xfrm>
          <a:prstGeom prst="rect">
            <a:avLst/>
          </a:prstGeom>
          <a:ln>
            <a:noFill/>
          </a:ln>
        </p:spPr>
        <p:txBody>
          <a:bodyPr bIns="457200" anchor="b"/>
          <a:lstStyle>
            <a:lvl1pPr algn="ctr">
              <a:buNone/>
              <a:defRPr sz="900">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4"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34171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0"/>
            <a:ext cx="2571750" cy="5143500"/>
          </a:xfrm>
          <a:prstGeom prst="rect">
            <a:avLst/>
          </a:prstGeom>
          <a:solidFill>
            <a:schemeClr val="bg1">
              <a:lumMod val="95000"/>
            </a:schemeClr>
          </a:solidFill>
          <a:ln>
            <a:noFill/>
          </a:ln>
        </p:spPr>
        <p:txBody>
          <a:bodyPr bIns="274320" anchor="b"/>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827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2444750"/>
            <a:ext cx="6858000" cy="2692400"/>
          </a:xfrm>
          <a:prstGeom prst="rect">
            <a:avLst/>
          </a:prstGeom>
          <a:solidFill>
            <a:schemeClr val="bg1">
              <a:lumMod val="95000"/>
            </a:schemeClr>
          </a:solidFill>
          <a:ln>
            <a:no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3"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4"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26317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11">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3591633" y="1674797"/>
            <a:ext cx="2760836" cy="2682718"/>
          </a:xfrm>
          <a:prstGeom prst="rect">
            <a:avLst/>
          </a:prstGeom>
          <a:solidFill>
            <a:schemeClr val="bg1">
              <a:lumMod val="95000"/>
            </a:schemeClr>
          </a:solidFill>
          <a:ln>
            <a:solidFill>
              <a:schemeClr val="bg1">
                <a:lumMod val="95000"/>
              </a:schemeClr>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5"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6"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2485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342900" y="1507334"/>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hasCustomPrompt="1"/>
          </p:nvPr>
        </p:nvSpPr>
        <p:spPr>
          <a:xfrm>
            <a:off x="1023753" y="1854943"/>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22" name="Text Placeholder 3"/>
          <p:cNvSpPr>
            <a:spLocks noGrp="1"/>
          </p:cNvSpPr>
          <p:nvPr>
            <p:ph type="body" sz="half" idx="16" hasCustomPrompt="1"/>
          </p:nvPr>
        </p:nvSpPr>
        <p:spPr>
          <a:xfrm>
            <a:off x="1023753" y="1523035"/>
            <a:ext cx="1257300" cy="148841"/>
          </a:xfrm>
          <a:prstGeom prst="rect">
            <a:avLst/>
          </a:prstGeom>
        </p:spPr>
        <p:txBody>
          <a:bodyPr wrap="square" lIns="0" tIns="0" rIns="0" bIns="0" anchor="ctr">
            <a:noAutofit/>
          </a:bodyPr>
          <a:lstStyle>
            <a:lvl1pPr marL="0" indent="0" algn="l">
              <a:buNone/>
              <a:defRPr sz="1050" b="1" baseline="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40"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42"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
        <p:nvSpPr>
          <p:cNvPr id="43" name="Text Placeholder 3"/>
          <p:cNvSpPr>
            <a:spLocks noGrp="1"/>
          </p:cNvSpPr>
          <p:nvPr>
            <p:ph type="body" sz="half" idx="17" hasCustomPrompt="1"/>
          </p:nvPr>
        </p:nvSpPr>
        <p:spPr>
          <a:xfrm>
            <a:off x="1023753" y="1690213"/>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cxnSp>
        <p:nvCxnSpPr>
          <p:cNvPr id="45" name="Straight Connector 44"/>
          <p:cNvCxnSpPr/>
          <p:nvPr userDrawn="1"/>
        </p:nvCxnSpPr>
        <p:spPr>
          <a:xfrm flipV="1">
            <a:off x="2394285" y="1523035"/>
            <a:ext cx="0" cy="305849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flipH="1">
            <a:off x="342900" y="2481215"/>
            <a:ext cx="626539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Picture Placeholder 7"/>
          <p:cNvSpPr>
            <a:spLocks noGrp="1"/>
          </p:cNvSpPr>
          <p:nvPr>
            <p:ph type="pic" sz="quarter" idx="18" hasCustomPrompt="1"/>
          </p:nvPr>
        </p:nvSpPr>
        <p:spPr>
          <a:xfrm>
            <a:off x="2499006" y="1507334"/>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2"/>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67" name="Text Placeholder 3"/>
          <p:cNvSpPr>
            <a:spLocks noGrp="1"/>
          </p:cNvSpPr>
          <p:nvPr>
            <p:ph type="body" sz="half" idx="19" hasCustomPrompt="1"/>
          </p:nvPr>
        </p:nvSpPr>
        <p:spPr>
          <a:xfrm>
            <a:off x="3179859" y="1854943"/>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68" name="Text Placeholder 3"/>
          <p:cNvSpPr>
            <a:spLocks noGrp="1"/>
          </p:cNvSpPr>
          <p:nvPr>
            <p:ph type="body" sz="half" idx="20" hasCustomPrompt="1"/>
          </p:nvPr>
        </p:nvSpPr>
        <p:spPr>
          <a:xfrm>
            <a:off x="3179859" y="1523035"/>
            <a:ext cx="1257300" cy="148841"/>
          </a:xfrm>
          <a:prstGeom prst="rect">
            <a:avLst/>
          </a:prstGeom>
        </p:spPr>
        <p:txBody>
          <a:bodyPr wrap="square" lIns="0" tIns="0" rIns="0" bIns="0" anchor="ctr">
            <a:noAutofit/>
          </a:bodyPr>
          <a:lstStyle>
            <a:lvl1pPr marL="0" indent="0" algn="l">
              <a:buNone/>
              <a:defRPr sz="1050" b="1" baseline="0">
                <a:solidFill>
                  <a:schemeClr val="accent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69" name="Text Placeholder 3"/>
          <p:cNvSpPr>
            <a:spLocks noGrp="1"/>
          </p:cNvSpPr>
          <p:nvPr>
            <p:ph type="body" sz="half" idx="21" hasCustomPrompt="1"/>
          </p:nvPr>
        </p:nvSpPr>
        <p:spPr>
          <a:xfrm>
            <a:off x="3179859" y="1690213"/>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cxnSp>
        <p:nvCxnSpPr>
          <p:cNvPr id="70" name="Straight Connector 69"/>
          <p:cNvCxnSpPr/>
          <p:nvPr userDrawn="1"/>
        </p:nvCxnSpPr>
        <p:spPr>
          <a:xfrm flipV="1">
            <a:off x="4564704" y="1507334"/>
            <a:ext cx="0" cy="3074191"/>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Picture Placeholder 7"/>
          <p:cNvSpPr>
            <a:spLocks noGrp="1"/>
          </p:cNvSpPr>
          <p:nvPr>
            <p:ph type="pic" sz="quarter" idx="22" hasCustomPrompt="1"/>
          </p:nvPr>
        </p:nvSpPr>
        <p:spPr>
          <a:xfrm>
            <a:off x="4670139" y="1507334"/>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3"/>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3" hasCustomPrompt="1"/>
          </p:nvPr>
        </p:nvSpPr>
        <p:spPr>
          <a:xfrm>
            <a:off x="5350992" y="1854943"/>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73" name="Text Placeholder 3"/>
          <p:cNvSpPr>
            <a:spLocks noGrp="1"/>
          </p:cNvSpPr>
          <p:nvPr>
            <p:ph type="body" sz="half" idx="24" hasCustomPrompt="1"/>
          </p:nvPr>
        </p:nvSpPr>
        <p:spPr>
          <a:xfrm>
            <a:off x="5350992" y="1523035"/>
            <a:ext cx="1257300" cy="148841"/>
          </a:xfrm>
          <a:prstGeom prst="rect">
            <a:avLst/>
          </a:prstGeom>
        </p:spPr>
        <p:txBody>
          <a:bodyPr wrap="square" lIns="0" tIns="0" rIns="0" bIns="0" anchor="ctr">
            <a:noAutofit/>
          </a:bodyPr>
          <a:lstStyle>
            <a:lvl1pPr marL="0" indent="0" algn="l">
              <a:buNone/>
              <a:defRPr sz="1050" b="1" baseline="0">
                <a:solidFill>
                  <a:schemeClr val="accent3"/>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74" name="Text Placeholder 3"/>
          <p:cNvSpPr>
            <a:spLocks noGrp="1"/>
          </p:cNvSpPr>
          <p:nvPr>
            <p:ph type="body" sz="half" idx="25" hasCustomPrompt="1"/>
          </p:nvPr>
        </p:nvSpPr>
        <p:spPr>
          <a:xfrm>
            <a:off x="5350992" y="1690213"/>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cxnSp>
        <p:nvCxnSpPr>
          <p:cNvPr id="49" name="Straight Connector 48"/>
          <p:cNvCxnSpPr/>
          <p:nvPr userDrawn="1"/>
        </p:nvCxnSpPr>
        <p:spPr>
          <a:xfrm flipH="1">
            <a:off x="342900" y="3607357"/>
            <a:ext cx="626539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Picture Placeholder 7"/>
          <p:cNvSpPr>
            <a:spLocks noGrp="1"/>
          </p:cNvSpPr>
          <p:nvPr>
            <p:ph type="pic" sz="quarter" idx="26" hasCustomPrompt="1"/>
          </p:nvPr>
        </p:nvSpPr>
        <p:spPr>
          <a:xfrm>
            <a:off x="342900" y="258818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4"/>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51" name="Text Placeholder 3"/>
          <p:cNvSpPr>
            <a:spLocks noGrp="1"/>
          </p:cNvSpPr>
          <p:nvPr>
            <p:ph type="body" sz="half" idx="27" hasCustomPrompt="1"/>
          </p:nvPr>
        </p:nvSpPr>
        <p:spPr>
          <a:xfrm>
            <a:off x="1023753" y="2935791"/>
            <a:ext cx="1257300" cy="521784"/>
          </a:xfrm>
          <a:prstGeom prst="rect">
            <a:avLst/>
          </a:prstGeom>
        </p:spPr>
        <p:txBody>
          <a:bodyPr wrap="square" lIns="0" tIns="0" rIns="0" bIns="0" anchor="t">
            <a:noAutofit/>
          </a:bodyPr>
          <a:lstStyle>
            <a:lvl1pPr marL="0" indent="0" algn="l" rtl="0">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52" name="Text Placeholder 3"/>
          <p:cNvSpPr>
            <a:spLocks noGrp="1"/>
          </p:cNvSpPr>
          <p:nvPr>
            <p:ph type="body" sz="half" idx="28" hasCustomPrompt="1"/>
          </p:nvPr>
        </p:nvSpPr>
        <p:spPr>
          <a:xfrm>
            <a:off x="1023753" y="2603884"/>
            <a:ext cx="1257300" cy="148841"/>
          </a:xfrm>
          <a:prstGeom prst="rect">
            <a:avLst/>
          </a:prstGeom>
        </p:spPr>
        <p:txBody>
          <a:bodyPr wrap="square" lIns="0" tIns="0" rIns="0" bIns="0" anchor="ctr">
            <a:noAutofit/>
          </a:bodyPr>
          <a:lstStyle>
            <a:lvl1pPr marL="0" indent="0" algn="l" rtl="0">
              <a:buNone/>
              <a:defRPr sz="1050" b="1" baseline="0">
                <a:solidFill>
                  <a:schemeClr val="accent4"/>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3" name="Text Placeholder 3"/>
          <p:cNvSpPr>
            <a:spLocks noGrp="1"/>
          </p:cNvSpPr>
          <p:nvPr>
            <p:ph type="body" sz="half" idx="29" hasCustomPrompt="1"/>
          </p:nvPr>
        </p:nvSpPr>
        <p:spPr>
          <a:xfrm>
            <a:off x="1023753" y="2771061"/>
            <a:ext cx="1257300" cy="128410"/>
          </a:xfrm>
          <a:prstGeom prst="rect">
            <a:avLst/>
          </a:prstGeom>
        </p:spPr>
        <p:txBody>
          <a:bodyPr wrap="square" lIns="0" tIns="0" rIns="0" bIns="0" anchor="ctr">
            <a:noAutofit/>
          </a:bodyPr>
          <a:lstStyle>
            <a:lvl1pPr marL="0" indent="0" algn="l" rtl="0">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4" name="Picture Placeholder 7"/>
          <p:cNvSpPr>
            <a:spLocks noGrp="1"/>
          </p:cNvSpPr>
          <p:nvPr>
            <p:ph type="pic" sz="quarter" idx="30" hasCustomPrompt="1"/>
          </p:nvPr>
        </p:nvSpPr>
        <p:spPr>
          <a:xfrm>
            <a:off x="2499006" y="258818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5"/>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55" name="Text Placeholder 3"/>
          <p:cNvSpPr>
            <a:spLocks noGrp="1"/>
          </p:cNvSpPr>
          <p:nvPr>
            <p:ph type="body" sz="half" idx="31" hasCustomPrompt="1"/>
          </p:nvPr>
        </p:nvSpPr>
        <p:spPr>
          <a:xfrm>
            <a:off x="3179859" y="2935791"/>
            <a:ext cx="1257300" cy="521784"/>
          </a:xfrm>
          <a:prstGeom prst="rect">
            <a:avLst/>
          </a:prstGeom>
        </p:spPr>
        <p:txBody>
          <a:bodyPr wrap="square" lIns="0" tIns="0" rIns="0" bIns="0" anchor="t">
            <a:noAutofit/>
          </a:bodyPr>
          <a:lstStyle>
            <a:lvl1pPr marL="0" indent="0" algn="l" rtl="0">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56" name="Text Placeholder 3"/>
          <p:cNvSpPr>
            <a:spLocks noGrp="1"/>
          </p:cNvSpPr>
          <p:nvPr>
            <p:ph type="body" sz="half" idx="32" hasCustomPrompt="1"/>
          </p:nvPr>
        </p:nvSpPr>
        <p:spPr>
          <a:xfrm>
            <a:off x="3179859" y="2603884"/>
            <a:ext cx="1257300" cy="148841"/>
          </a:xfrm>
          <a:prstGeom prst="rect">
            <a:avLst/>
          </a:prstGeom>
        </p:spPr>
        <p:txBody>
          <a:bodyPr wrap="square" lIns="0" tIns="0" rIns="0" bIns="0" anchor="ctr">
            <a:noAutofit/>
          </a:bodyPr>
          <a:lstStyle>
            <a:lvl1pPr marL="0" indent="0" algn="l" rtl="0">
              <a:buNone/>
              <a:defRPr sz="1050" b="1" baseline="0">
                <a:solidFill>
                  <a:schemeClr val="accent5"/>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7" name="Text Placeholder 3"/>
          <p:cNvSpPr>
            <a:spLocks noGrp="1"/>
          </p:cNvSpPr>
          <p:nvPr>
            <p:ph type="body" sz="half" idx="33" hasCustomPrompt="1"/>
          </p:nvPr>
        </p:nvSpPr>
        <p:spPr>
          <a:xfrm>
            <a:off x="3179859" y="2771061"/>
            <a:ext cx="1257300" cy="128410"/>
          </a:xfrm>
          <a:prstGeom prst="rect">
            <a:avLst/>
          </a:prstGeom>
        </p:spPr>
        <p:txBody>
          <a:bodyPr wrap="square" lIns="0" tIns="0" rIns="0" bIns="0" anchor="ctr">
            <a:noAutofit/>
          </a:bodyPr>
          <a:lstStyle>
            <a:lvl1pPr marL="0" indent="0" algn="l" rtl="0">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58" name="Picture Placeholder 7"/>
          <p:cNvSpPr>
            <a:spLocks noGrp="1"/>
          </p:cNvSpPr>
          <p:nvPr>
            <p:ph type="pic" sz="quarter" idx="34" hasCustomPrompt="1"/>
          </p:nvPr>
        </p:nvSpPr>
        <p:spPr>
          <a:xfrm>
            <a:off x="4670139" y="258818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6"/>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59" name="Text Placeholder 3"/>
          <p:cNvSpPr>
            <a:spLocks noGrp="1"/>
          </p:cNvSpPr>
          <p:nvPr>
            <p:ph type="body" sz="half" idx="35" hasCustomPrompt="1"/>
          </p:nvPr>
        </p:nvSpPr>
        <p:spPr>
          <a:xfrm>
            <a:off x="5350992" y="2935791"/>
            <a:ext cx="1257300" cy="521784"/>
          </a:xfrm>
          <a:prstGeom prst="rect">
            <a:avLst/>
          </a:prstGeom>
        </p:spPr>
        <p:txBody>
          <a:bodyPr wrap="square" lIns="0" tIns="0" rIns="0" bIns="0" anchor="t">
            <a:noAutofit/>
          </a:bodyPr>
          <a:lstStyle>
            <a:lvl1pPr marL="0" indent="0" algn="l" rtl="0">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60" name="Text Placeholder 3"/>
          <p:cNvSpPr>
            <a:spLocks noGrp="1"/>
          </p:cNvSpPr>
          <p:nvPr>
            <p:ph type="body" sz="half" idx="36" hasCustomPrompt="1"/>
          </p:nvPr>
        </p:nvSpPr>
        <p:spPr>
          <a:xfrm>
            <a:off x="5350992" y="2603884"/>
            <a:ext cx="1257300" cy="148841"/>
          </a:xfrm>
          <a:prstGeom prst="rect">
            <a:avLst/>
          </a:prstGeom>
        </p:spPr>
        <p:txBody>
          <a:bodyPr wrap="square" lIns="0" tIns="0" rIns="0" bIns="0" anchor="ctr">
            <a:noAutofit/>
          </a:bodyPr>
          <a:lstStyle>
            <a:lvl1pPr marL="0" indent="0" algn="l" rtl="0">
              <a:buNone/>
              <a:defRPr sz="1050" b="1" baseline="0">
                <a:solidFill>
                  <a:schemeClr val="accent6"/>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61" name="Text Placeholder 3"/>
          <p:cNvSpPr>
            <a:spLocks noGrp="1"/>
          </p:cNvSpPr>
          <p:nvPr>
            <p:ph type="body" sz="half" idx="37" hasCustomPrompt="1"/>
          </p:nvPr>
        </p:nvSpPr>
        <p:spPr>
          <a:xfrm>
            <a:off x="5350992" y="2771061"/>
            <a:ext cx="1257300" cy="128410"/>
          </a:xfrm>
          <a:prstGeom prst="rect">
            <a:avLst/>
          </a:prstGeom>
        </p:spPr>
        <p:txBody>
          <a:bodyPr wrap="square" lIns="0" tIns="0" rIns="0" bIns="0" anchor="ctr">
            <a:noAutofit/>
          </a:bodyPr>
          <a:lstStyle>
            <a:lvl1pPr marL="0" indent="0" algn="l" rtl="0">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62" name="Picture Placeholder 7"/>
          <p:cNvSpPr>
            <a:spLocks noGrp="1"/>
          </p:cNvSpPr>
          <p:nvPr>
            <p:ph type="pic" sz="quarter" idx="38" hasCustomPrompt="1"/>
          </p:nvPr>
        </p:nvSpPr>
        <p:spPr>
          <a:xfrm>
            <a:off x="342900" y="371213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63" name="Text Placeholder 3"/>
          <p:cNvSpPr>
            <a:spLocks noGrp="1"/>
          </p:cNvSpPr>
          <p:nvPr>
            <p:ph type="body" sz="half" idx="39" hasCustomPrompt="1"/>
          </p:nvPr>
        </p:nvSpPr>
        <p:spPr>
          <a:xfrm>
            <a:off x="1023753" y="4059741"/>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64" name="Text Placeholder 3"/>
          <p:cNvSpPr>
            <a:spLocks noGrp="1"/>
          </p:cNvSpPr>
          <p:nvPr>
            <p:ph type="body" sz="half" idx="40" hasCustomPrompt="1"/>
          </p:nvPr>
        </p:nvSpPr>
        <p:spPr>
          <a:xfrm>
            <a:off x="1023753" y="3727834"/>
            <a:ext cx="1257300" cy="148841"/>
          </a:xfrm>
          <a:prstGeom prst="rect">
            <a:avLst/>
          </a:prstGeom>
        </p:spPr>
        <p:txBody>
          <a:bodyPr wrap="square" lIns="0" tIns="0" rIns="0" bIns="0" anchor="ctr">
            <a:noAutofit/>
          </a:bodyPr>
          <a:lstStyle>
            <a:lvl1pPr marL="0" indent="0" algn="l">
              <a:buNone/>
              <a:defRPr sz="1050" b="1" baseline="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87" name="Text Placeholder 3"/>
          <p:cNvSpPr>
            <a:spLocks noGrp="1"/>
          </p:cNvSpPr>
          <p:nvPr>
            <p:ph type="body" sz="half" idx="41" hasCustomPrompt="1"/>
          </p:nvPr>
        </p:nvSpPr>
        <p:spPr>
          <a:xfrm>
            <a:off x="1023753" y="3895011"/>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cxnSp>
        <p:nvCxnSpPr>
          <p:cNvPr id="88" name="Straight Connector 87"/>
          <p:cNvCxnSpPr/>
          <p:nvPr userDrawn="1"/>
        </p:nvCxnSpPr>
        <p:spPr>
          <a:xfrm flipH="1">
            <a:off x="342900" y="5174884"/>
            <a:ext cx="6265392"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Picture Placeholder 7"/>
          <p:cNvSpPr>
            <a:spLocks noGrp="1"/>
          </p:cNvSpPr>
          <p:nvPr>
            <p:ph type="pic" sz="quarter" idx="42" hasCustomPrompt="1"/>
          </p:nvPr>
        </p:nvSpPr>
        <p:spPr>
          <a:xfrm>
            <a:off x="2499006" y="371213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2"/>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90" name="Text Placeholder 3"/>
          <p:cNvSpPr>
            <a:spLocks noGrp="1"/>
          </p:cNvSpPr>
          <p:nvPr>
            <p:ph type="body" sz="half" idx="43" hasCustomPrompt="1"/>
          </p:nvPr>
        </p:nvSpPr>
        <p:spPr>
          <a:xfrm>
            <a:off x="3179859" y="4059741"/>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91" name="Text Placeholder 3"/>
          <p:cNvSpPr>
            <a:spLocks noGrp="1"/>
          </p:cNvSpPr>
          <p:nvPr>
            <p:ph type="body" sz="half" idx="44" hasCustomPrompt="1"/>
          </p:nvPr>
        </p:nvSpPr>
        <p:spPr>
          <a:xfrm>
            <a:off x="3179859" y="3727834"/>
            <a:ext cx="1257300" cy="148841"/>
          </a:xfrm>
          <a:prstGeom prst="rect">
            <a:avLst/>
          </a:prstGeom>
        </p:spPr>
        <p:txBody>
          <a:bodyPr wrap="square" lIns="0" tIns="0" rIns="0" bIns="0" anchor="ctr">
            <a:noAutofit/>
          </a:bodyPr>
          <a:lstStyle>
            <a:lvl1pPr marL="0" indent="0" algn="l">
              <a:buNone/>
              <a:defRPr sz="1050" b="1" baseline="0">
                <a:solidFill>
                  <a:schemeClr val="accent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92" name="Text Placeholder 3"/>
          <p:cNvSpPr>
            <a:spLocks noGrp="1"/>
          </p:cNvSpPr>
          <p:nvPr>
            <p:ph type="body" sz="half" idx="45" hasCustomPrompt="1"/>
          </p:nvPr>
        </p:nvSpPr>
        <p:spPr>
          <a:xfrm>
            <a:off x="3179859" y="3895011"/>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93" name="Picture Placeholder 7"/>
          <p:cNvSpPr>
            <a:spLocks noGrp="1"/>
          </p:cNvSpPr>
          <p:nvPr>
            <p:ph type="pic" sz="quarter" idx="46" hasCustomPrompt="1"/>
          </p:nvPr>
        </p:nvSpPr>
        <p:spPr>
          <a:xfrm>
            <a:off x="4670139" y="3712132"/>
            <a:ext cx="601579" cy="603504"/>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3"/>
            </a:solidFill>
          </a:ln>
        </p:spPr>
        <p:txBody>
          <a:bodyPr tIns="0" bIns="91440" anchor="b"/>
          <a:lstStyle>
            <a:lvl1pPr algn="ctr" rtl="0">
              <a:buNone/>
              <a:defRPr sz="525">
                <a:solidFill>
                  <a:schemeClr val="tx1">
                    <a:lumMod val="50000"/>
                    <a:lumOff val="50000"/>
                  </a:schemeClr>
                </a:solidFill>
              </a:defRPr>
            </a:lvl1pPr>
          </a:lstStyle>
          <a:p>
            <a:r>
              <a:rPr lang="en-US" dirty="0"/>
              <a:t>Image Holder</a:t>
            </a:r>
          </a:p>
        </p:txBody>
      </p:sp>
      <p:sp>
        <p:nvSpPr>
          <p:cNvPr id="94" name="Text Placeholder 3"/>
          <p:cNvSpPr>
            <a:spLocks noGrp="1"/>
          </p:cNvSpPr>
          <p:nvPr>
            <p:ph type="body" sz="half" idx="47" hasCustomPrompt="1"/>
          </p:nvPr>
        </p:nvSpPr>
        <p:spPr>
          <a:xfrm>
            <a:off x="5350992" y="4059741"/>
            <a:ext cx="1257300" cy="521784"/>
          </a:xfrm>
          <a:prstGeom prst="rect">
            <a:avLst/>
          </a:prstGeom>
        </p:spPr>
        <p:txBody>
          <a:bodyPr wrap="square" lIns="0" tIns="0" rIns="0" bIns="0" anchor="t">
            <a:noAutofit/>
          </a:bodyPr>
          <a:lstStyle>
            <a:lvl1pPr marL="0" indent="0" algn="l">
              <a:buNone/>
              <a:defRPr sz="825" b="0" baseline="0">
                <a:solidFill>
                  <a:schemeClr val="bg1">
                    <a:lumMod val="7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algn="ctr"/>
            <a:r>
              <a:rPr lang="en-US" sz="750" dirty="0">
                <a:solidFill>
                  <a:schemeClr val="tx1">
                    <a:lumMod val="50000"/>
                    <a:lumOff val="50000"/>
                  </a:schemeClr>
                </a:solidFill>
              </a:rPr>
              <a:t>Description Goes Here</a:t>
            </a:r>
          </a:p>
        </p:txBody>
      </p:sp>
      <p:sp>
        <p:nvSpPr>
          <p:cNvPr id="95" name="Text Placeholder 3"/>
          <p:cNvSpPr>
            <a:spLocks noGrp="1"/>
          </p:cNvSpPr>
          <p:nvPr>
            <p:ph type="body" sz="half" idx="48" hasCustomPrompt="1"/>
          </p:nvPr>
        </p:nvSpPr>
        <p:spPr>
          <a:xfrm>
            <a:off x="5350992" y="3727834"/>
            <a:ext cx="1257300" cy="148841"/>
          </a:xfrm>
          <a:prstGeom prst="rect">
            <a:avLst/>
          </a:prstGeom>
        </p:spPr>
        <p:txBody>
          <a:bodyPr wrap="square" lIns="0" tIns="0" rIns="0" bIns="0" anchor="ctr">
            <a:noAutofit/>
          </a:bodyPr>
          <a:lstStyle>
            <a:lvl1pPr marL="0" indent="0" algn="l">
              <a:buNone/>
              <a:defRPr sz="1050" b="1" baseline="0">
                <a:solidFill>
                  <a:schemeClr val="accent3"/>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
        <p:nvSpPr>
          <p:cNvPr id="96" name="Text Placeholder 3"/>
          <p:cNvSpPr>
            <a:spLocks noGrp="1"/>
          </p:cNvSpPr>
          <p:nvPr>
            <p:ph type="body" sz="half" idx="49" hasCustomPrompt="1"/>
          </p:nvPr>
        </p:nvSpPr>
        <p:spPr>
          <a:xfrm>
            <a:off x="5350992" y="3895011"/>
            <a:ext cx="1257300" cy="128410"/>
          </a:xfrm>
          <a:prstGeom prst="rect">
            <a:avLst/>
          </a:prstGeom>
        </p:spPr>
        <p:txBody>
          <a:bodyPr wrap="square" lIns="0" tIns="0" rIns="0" bIns="0" anchor="ctr">
            <a:noAutofit/>
          </a:bodyPr>
          <a:lstStyle>
            <a:lvl1pPr marL="0" indent="0" algn="l">
              <a:buNone/>
              <a:defRPr sz="825" b="1" baseline="0">
                <a:solidFill>
                  <a:schemeClr val="bg1">
                    <a:lumMod val="65000"/>
                  </a:schemeClr>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Title Goes Here</a:t>
            </a:r>
          </a:p>
        </p:txBody>
      </p:sp>
    </p:spTree>
    <p:extLst>
      <p:ext uri="{BB962C8B-B14F-4D97-AF65-F5344CB8AC3E}">
        <p14:creationId xmlns:p14="http://schemas.microsoft.com/office/powerpoint/2010/main" val="68135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left)">
                                      <p:cBhvr>
                                        <p:cTn id="21" dur="500"/>
                                        <p:tgtEl>
                                          <p:spTgt spid="22">
                                            <p:txEl>
                                              <p:pRg st="0" end="0"/>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animEffect transition="in" filter="wipe(left)">
                                      <p:cBhvr>
                                        <p:cTn id="25" dur="500"/>
                                        <p:tgtEl>
                                          <p:spTgt spid="43">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wipe(left)">
                                      <p:cBhvr>
                                        <p:cTn id="29" dur="500"/>
                                        <p:tgtEl>
                                          <p:spTgt spid="14">
                                            <p:txEl>
                                              <p:pRg st="0" end="0"/>
                                            </p:txEl>
                                          </p:spTgt>
                                        </p:tgtEl>
                                      </p:cBhvr>
                                    </p:animEffect>
                                  </p:childTnLst>
                                </p:cTn>
                              </p:par>
                            </p:childTnLst>
                          </p:cTn>
                        </p:par>
                        <p:par>
                          <p:cTn id="30" fill="hold">
                            <p:stCondLst>
                              <p:cond delay="3000"/>
                            </p:stCondLst>
                            <p:childTnLst>
                              <p:par>
                                <p:cTn id="31" presetID="53"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Effect transition="in" filter="fade">
                                      <p:cBhvr>
                                        <p:cTn id="35" dur="500"/>
                                        <p:tgtEl>
                                          <p:spTgt spid="66"/>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68">
                                            <p:txEl>
                                              <p:pRg st="0" end="0"/>
                                            </p:txEl>
                                          </p:spTgt>
                                        </p:tgtEl>
                                        <p:attrNameLst>
                                          <p:attrName>style.visibility</p:attrName>
                                        </p:attrNameLst>
                                      </p:cBhvr>
                                      <p:to>
                                        <p:strVal val="visible"/>
                                      </p:to>
                                    </p:set>
                                    <p:animEffect transition="in" filter="wipe(left)">
                                      <p:cBhvr>
                                        <p:cTn id="39" dur="500"/>
                                        <p:tgtEl>
                                          <p:spTgt spid="68">
                                            <p:txEl>
                                              <p:pRg st="0" end="0"/>
                                            </p:txEl>
                                          </p:spTgt>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wipe(left)">
                                      <p:cBhvr>
                                        <p:cTn id="43" dur="500"/>
                                        <p:tgtEl>
                                          <p:spTgt spid="69">
                                            <p:txEl>
                                              <p:pRg st="0" end="0"/>
                                            </p:txEl>
                                          </p:spTgt>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67">
                                            <p:txEl>
                                              <p:pRg st="0" end="0"/>
                                            </p:txEl>
                                          </p:spTgt>
                                        </p:tgtEl>
                                        <p:attrNameLst>
                                          <p:attrName>style.visibility</p:attrName>
                                        </p:attrNameLst>
                                      </p:cBhvr>
                                      <p:to>
                                        <p:strVal val="visible"/>
                                      </p:to>
                                    </p:set>
                                    <p:animEffect transition="in" filter="wipe(left)">
                                      <p:cBhvr>
                                        <p:cTn id="47" dur="500"/>
                                        <p:tgtEl>
                                          <p:spTgt spid="67">
                                            <p:txEl>
                                              <p:pRg st="0" end="0"/>
                                            </p:txEl>
                                          </p:spTgt>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down)">
                                      <p:cBhvr>
                                        <p:cTn id="51" dur="500"/>
                                        <p:tgtEl>
                                          <p:spTgt spid="70"/>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73">
                                            <p:txEl>
                                              <p:pRg st="0" end="0"/>
                                            </p:txEl>
                                          </p:spTgt>
                                        </p:tgtEl>
                                        <p:attrNameLst>
                                          <p:attrName>style.visibility</p:attrName>
                                        </p:attrNameLst>
                                      </p:cBhvr>
                                      <p:to>
                                        <p:strVal val="visible"/>
                                      </p:to>
                                    </p:set>
                                    <p:animEffect transition="in" filter="wipe(left)">
                                      <p:cBhvr>
                                        <p:cTn id="61" dur="500"/>
                                        <p:tgtEl>
                                          <p:spTgt spid="73">
                                            <p:txEl>
                                              <p:pRg st="0" end="0"/>
                                            </p:txEl>
                                          </p:spTgt>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4">
                                            <p:txEl>
                                              <p:pRg st="0" end="0"/>
                                            </p:txEl>
                                          </p:spTgt>
                                        </p:tgtEl>
                                        <p:attrNameLst>
                                          <p:attrName>style.visibility</p:attrName>
                                        </p:attrNameLst>
                                      </p:cBhvr>
                                      <p:to>
                                        <p:strVal val="visible"/>
                                      </p:to>
                                    </p:set>
                                    <p:animEffect transition="in" filter="wipe(left)">
                                      <p:cBhvr>
                                        <p:cTn id="65" dur="500"/>
                                        <p:tgtEl>
                                          <p:spTgt spid="74">
                                            <p:txEl>
                                              <p:pRg st="0" end="0"/>
                                            </p:txEl>
                                          </p:spTgt>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72">
                                            <p:txEl>
                                              <p:pRg st="0" end="0"/>
                                            </p:txEl>
                                          </p:spTgt>
                                        </p:tgtEl>
                                        <p:attrNameLst>
                                          <p:attrName>style.visibility</p:attrName>
                                        </p:attrNameLst>
                                      </p:cBhvr>
                                      <p:to>
                                        <p:strVal val="visible"/>
                                      </p:to>
                                    </p:set>
                                    <p:animEffect transition="in" filter="wipe(left)">
                                      <p:cBhvr>
                                        <p:cTn id="69" dur="500"/>
                                        <p:tgtEl>
                                          <p:spTgt spid="72">
                                            <p:txEl>
                                              <p:pRg st="0" end="0"/>
                                            </p:txEl>
                                          </p:spTgt>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childTnLst>
                          </p:cTn>
                        </p:par>
                        <p:par>
                          <p:cTn id="74" fill="hold">
                            <p:stCondLst>
                              <p:cond delay="8000"/>
                            </p:stCondLst>
                            <p:childTnLst>
                              <p:par>
                                <p:cTn id="75" presetID="53"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Effect transition="in" filter="fade">
                                      <p:cBhvr>
                                        <p:cTn id="79" dur="500"/>
                                        <p:tgtEl>
                                          <p:spTgt spid="50"/>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52">
                                            <p:txEl>
                                              <p:pRg st="0" end="0"/>
                                            </p:txEl>
                                          </p:spTgt>
                                        </p:tgtEl>
                                        <p:attrNameLst>
                                          <p:attrName>style.visibility</p:attrName>
                                        </p:attrNameLst>
                                      </p:cBhvr>
                                      <p:to>
                                        <p:strVal val="visible"/>
                                      </p:to>
                                    </p:set>
                                    <p:animEffect transition="in" filter="wipe(left)">
                                      <p:cBhvr>
                                        <p:cTn id="83" dur="500"/>
                                        <p:tgtEl>
                                          <p:spTgt spid="52">
                                            <p:txEl>
                                              <p:pRg st="0" end="0"/>
                                            </p:txEl>
                                          </p:spTgt>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53">
                                            <p:txEl>
                                              <p:pRg st="0" end="0"/>
                                            </p:txEl>
                                          </p:spTgt>
                                        </p:tgtEl>
                                        <p:attrNameLst>
                                          <p:attrName>style.visibility</p:attrName>
                                        </p:attrNameLst>
                                      </p:cBhvr>
                                      <p:to>
                                        <p:strVal val="visible"/>
                                      </p:to>
                                    </p:set>
                                    <p:animEffect transition="in" filter="wipe(left)">
                                      <p:cBhvr>
                                        <p:cTn id="87" dur="500"/>
                                        <p:tgtEl>
                                          <p:spTgt spid="53">
                                            <p:txEl>
                                              <p:pRg st="0" end="0"/>
                                            </p:txEl>
                                          </p:spTgt>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51">
                                            <p:txEl>
                                              <p:pRg st="0" end="0"/>
                                            </p:txEl>
                                          </p:spTgt>
                                        </p:tgtEl>
                                        <p:attrNameLst>
                                          <p:attrName>style.visibility</p:attrName>
                                        </p:attrNameLst>
                                      </p:cBhvr>
                                      <p:to>
                                        <p:strVal val="visible"/>
                                      </p:to>
                                    </p:set>
                                    <p:animEffect transition="in" filter="wipe(left)">
                                      <p:cBhvr>
                                        <p:cTn id="91" dur="500"/>
                                        <p:tgtEl>
                                          <p:spTgt spid="51">
                                            <p:txEl>
                                              <p:pRg st="0" end="0"/>
                                            </p:txEl>
                                          </p:spTgt>
                                        </p:tgtEl>
                                      </p:cBhvr>
                                    </p:animEffect>
                                  </p:childTnLst>
                                </p:cTn>
                              </p:par>
                            </p:childTnLst>
                          </p:cTn>
                        </p:par>
                        <p:par>
                          <p:cTn id="92" fill="hold">
                            <p:stCondLst>
                              <p:cond delay="10000"/>
                            </p:stCondLst>
                            <p:childTnLst>
                              <p:par>
                                <p:cTn id="93" presetID="53"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p:cTn id="95" dur="500" fill="hold"/>
                                        <p:tgtEl>
                                          <p:spTgt spid="54"/>
                                        </p:tgtEl>
                                        <p:attrNameLst>
                                          <p:attrName>ppt_w</p:attrName>
                                        </p:attrNameLst>
                                      </p:cBhvr>
                                      <p:tavLst>
                                        <p:tav tm="0">
                                          <p:val>
                                            <p:fltVal val="0"/>
                                          </p:val>
                                        </p:tav>
                                        <p:tav tm="100000">
                                          <p:val>
                                            <p:strVal val="#ppt_w"/>
                                          </p:val>
                                        </p:tav>
                                      </p:tavLst>
                                    </p:anim>
                                    <p:anim calcmode="lin" valueType="num">
                                      <p:cBhvr>
                                        <p:cTn id="96" dur="500" fill="hold"/>
                                        <p:tgtEl>
                                          <p:spTgt spid="54"/>
                                        </p:tgtEl>
                                        <p:attrNameLst>
                                          <p:attrName>ppt_h</p:attrName>
                                        </p:attrNameLst>
                                      </p:cBhvr>
                                      <p:tavLst>
                                        <p:tav tm="0">
                                          <p:val>
                                            <p:fltVal val="0"/>
                                          </p:val>
                                        </p:tav>
                                        <p:tav tm="100000">
                                          <p:val>
                                            <p:strVal val="#ppt_h"/>
                                          </p:val>
                                        </p:tav>
                                      </p:tavLst>
                                    </p:anim>
                                    <p:animEffect transition="in" filter="fade">
                                      <p:cBhvr>
                                        <p:cTn id="97" dur="500"/>
                                        <p:tgtEl>
                                          <p:spTgt spid="54"/>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56">
                                            <p:txEl>
                                              <p:pRg st="0" end="0"/>
                                            </p:txEl>
                                          </p:spTgt>
                                        </p:tgtEl>
                                        <p:attrNameLst>
                                          <p:attrName>style.visibility</p:attrName>
                                        </p:attrNameLst>
                                      </p:cBhvr>
                                      <p:to>
                                        <p:strVal val="visible"/>
                                      </p:to>
                                    </p:set>
                                    <p:animEffect transition="in" filter="wipe(left)">
                                      <p:cBhvr>
                                        <p:cTn id="101" dur="500"/>
                                        <p:tgtEl>
                                          <p:spTgt spid="56">
                                            <p:txEl>
                                              <p:pRg st="0" end="0"/>
                                            </p:txEl>
                                          </p:spTgt>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57">
                                            <p:txEl>
                                              <p:pRg st="0" end="0"/>
                                            </p:txEl>
                                          </p:spTgt>
                                        </p:tgtEl>
                                        <p:attrNameLst>
                                          <p:attrName>style.visibility</p:attrName>
                                        </p:attrNameLst>
                                      </p:cBhvr>
                                      <p:to>
                                        <p:strVal val="visible"/>
                                      </p:to>
                                    </p:set>
                                    <p:animEffect transition="in" filter="wipe(left)">
                                      <p:cBhvr>
                                        <p:cTn id="105" dur="500"/>
                                        <p:tgtEl>
                                          <p:spTgt spid="57">
                                            <p:txEl>
                                              <p:pRg st="0" end="0"/>
                                            </p:txEl>
                                          </p:spTgt>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55">
                                            <p:txEl>
                                              <p:pRg st="0" end="0"/>
                                            </p:txEl>
                                          </p:spTgt>
                                        </p:tgtEl>
                                        <p:attrNameLst>
                                          <p:attrName>style.visibility</p:attrName>
                                        </p:attrNameLst>
                                      </p:cBhvr>
                                      <p:to>
                                        <p:strVal val="visible"/>
                                      </p:to>
                                    </p:set>
                                    <p:animEffect transition="in" filter="wipe(left)">
                                      <p:cBhvr>
                                        <p:cTn id="109" dur="500"/>
                                        <p:tgtEl>
                                          <p:spTgt spid="55">
                                            <p:txEl>
                                              <p:pRg st="0" end="0"/>
                                            </p:txEl>
                                          </p:spTgt>
                                        </p:tgtEl>
                                      </p:cBhvr>
                                    </p:animEffect>
                                  </p:childTnLst>
                                </p:cTn>
                              </p:par>
                            </p:childTnLst>
                          </p:cTn>
                        </p:par>
                        <p:par>
                          <p:cTn id="110" fill="hold">
                            <p:stCondLst>
                              <p:cond delay="12000"/>
                            </p:stCondLst>
                            <p:childTnLst>
                              <p:par>
                                <p:cTn id="111" presetID="53"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 calcmode="lin" valueType="num">
                                      <p:cBhvr>
                                        <p:cTn id="113" dur="500" fill="hold"/>
                                        <p:tgtEl>
                                          <p:spTgt spid="58"/>
                                        </p:tgtEl>
                                        <p:attrNameLst>
                                          <p:attrName>ppt_w</p:attrName>
                                        </p:attrNameLst>
                                      </p:cBhvr>
                                      <p:tavLst>
                                        <p:tav tm="0">
                                          <p:val>
                                            <p:fltVal val="0"/>
                                          </p:val>
                                        </p:tav>
                                        <p:tav tm="100000">
                                          <p:val>
                                            <p:strVal val="#ppt_w"/>
                                          </p:val>
                                        </p:tav>
                                      </p:tavLst>
                                    </p:anim>
                                    <p:anim calcmode="lin" valueType="num">
                                      <p:cBhvr>
                                        <p:cTn id="114" dur="500" fill="hold"/>
                                        <p:tgtEl>
                                          <p:spTgt spid="58"/>
                                        </p:tgtEl>
                                        <p:attrNameLst>
                                          <p:attrName>ppt_h</p:attrName>
                                        </p:attrNameLst>
                                      </p:cBhvr>
                                      <p:tavLst>
                                        <p:tav tm="0">
                                          <p:val>
                                            <p:fltVal val="0"/>
                                          </p:val>
                                        </p:tav>
                                        <p:tav tm="100000">
                                          <p:val>
                                            <p:strVal val="#ppt_h"/>
                                          </p:val>
                                        </p:tav>
                                      </p:tavLst>
                                    </p:anim>
                                    <p:animEffect transition="in" filter="fade">
                                      <p:cBhvr>
                                        <p:cTn id="115" dur="500"/>
                                        <p:tgtEl>
                                          <p:spTgt spid="58"/>
                                        </p:tgtEl>
                                      </p:cBhvr>
                                    </p:animEffect>
                                  </p:childTnLst>
                                </p:cTn>
                              </p:par>
                            </p:childTnLst>
                          </p:cTn>
                        </p:par>
                        <p:par>
                          <p:cTn id="116" fill="hold">
                            <p:stCondLst>
                              <p:cond delay="12500"/>
                            </p:stCondLst>
                            <p:childTnLst>
                              <p:par>
                                <p:cTn id="117" presetID="22" presetClass="entr" presetSubtype="8" fill="hold" grpId="0" nodeType="afterEffect">
                                  <p:stCondLst>
                                    <p:cond delay="0"/>
                                  </p:stCondLst>
                                  <p:childTnLst>
                                    <p:set>
                                      <p:cBhvr>
                                        <p:cTn id="118" dur="1" fill="hold">
                                          <p:stCondLst>
                                            <p:cond delay="0"/>
                                          </p:stCondLst>
                                        </p:cTn>
                                        <p:tgtEl>
                                          <p:spTgt spid="60">
                                            <p:txEl>
                                              <p:pRg st="0" end="0"/>
                                            </p:txEl>
                                          </p:spTgt>
                                        </p:tgtEl>
                                        <p:attrNameLst>
                                          <p:attrName>style.visibility</p:attrName>
                                        </p:attrNameLst>
                                      </p:cBhvr>
                                      <p:to>
                                        <p:strVal val="visible"/>
                                      </p:to>
                                    </p:set>
                                    <p:animEffect transition="in" filter="wipe(left)">
                                      <p:cBhvr>
                                        <p:cTn id="119" dur="500"/>
                                        <p:tgtEl>
                                          <p:spTgt spid="60">
                                            <p:txEl>
                                              <p:pRg st="0" end="0"/>
                                            </p:txEl>
                                          </p:spTgt>
                                        </p:tgtEl>
                                      </p:cBhvr>
                                    </p:animEffect>
                                  </p:childTnLst>
                                </p:cTn>
                              </p:par>
                            </p:childTnLst>
                          </p:cTn>
                        </p:par>
                        <p:par>
                          <p:cTn id="120" fill="hold">
                            <p:stCondLst>
                              <p:cond delay="13000"/>
                            </p:stCondLst>
                            <p:childTnLst>
                              <p:par>
                                <p:cTn id="121" presetID="22" presetClass="entr" presetSubtype="8" fill="hold" grpId="0" nodeType="afterEffect">
                                  <p:stCondLst>
                                    <p:cond delay="0"/>
                                  </p:stCondLst>
                                  <p:childTnLst>
                                    <p:set>
                                      <p:cBhvr>
                                        <p:cTn id="122" dur="1" fill="hold">
                                          <p:stCondLst>
                                            <p:cond delay="0"/>
                                          </p:stCondLst>
                                        </p:cTn>
                                        <p:tgtEl>
                                          <p:spTgt spid="61">
                                            <p:txEl>
                                              <p:pRg st="0" end="0"/>
                                            </p:txEl>
                                          </p:spTgt>
                                        </p:tgtEl>
                                        <p:attrNameLst>
                                          <p:attrName>style.visibility</p:attrName>
                                        </p:attrNameLst>
                                      </p:cBhvr>
                                      <p:to>
                                        <p:strVal val="visible"/>
                                      </p:to>
                                    </p:set>
                                    <p:animEffect transition="in" filter="wipe(left)">
                                      <p:cBhvr>
                                        <p:cTn id="123" dur="500"/>
                                        <p:tgtEl>
                                          <p:spTgt spid="61">
                                            <p:txEl>
                                              <p:pRg st="0" end="0"/>
                                            </p:txEl>
                                          </p:spTgt>
                                        </p:tgtEl>
                                      </p:cBhvr>
                                    </p:animEffect>
                                  </p:childTnLst>
                                </p:cTn>
                              </p:par>
                            </p:childTnLst>
                          </p:cTn>
                        </p:par>
                        <p:par>
                          <p:cTn id="124" fill="hold">
                            <p:stCondLst>
                              <p:cond delay="13500"/>
                            </p:stCondLst>
                            <p:childTnLst>
                              <p:par>
                                <p:cTn id="125" presetID="22" presetClass="entr" presetSubtype="8" fill="hold" grpId="0" nodeType="afterEffect">
                                  <p:stCondLst>
                                    <p:cond delay="0"/>
                                  </p:stCondLst>
                                  <p:childTnLst>
                                    <p:set>
                                      <p:cBhvr>
                                        <p:cTn id="126" dur="1" fill="hold">
                                          <p:stCondLst>
                                            <p:cond delay="0"/>
                                          </p:stCondLst>
                                        </p:cTn>
                                        <p:tgtEl>
                                          <p:spTgt spid="59">
                                            <p:txEl>
                                              <p:pRg st="0" end="0"/>
                                            </p:txEl>
                                          </p:spTgt>
                                        </p:tgtEl>
                                        <p:attrNameLst>
                                          <p:attrName>style.visibility</p:attrName>
                                        </p:attrNameLst>
                                      </p:cBhvr>
                                      <p:to>
                                        <p:strVal val="visible"/>
                                      </p:to>
                                    </p:set>
                                    <p:animEffect transition="in" filter="wipe(left)">
                                      <p:cBhvr>
                                        <p:cTn id="127" dur="500"/>
                                        <p:tgtEl>
                                          <p:spTgt spid="59">
                                            <p:txEl>
                                              <p:pRg st="0" end="0"/>
                                            </p:txEl>
                                          </p:spTgt>
                                        </p:tgtEl>
                                      </p:cBhvr>
                                    </p:animEffect>
                                  </p:childTnLst>
                                </p:cTn>
                              </p:par>
                            </p:childTnLst>
                          </p:cTn>
                        </p:par>
                        <p:par>
                          <p:cTn id="128" fill="hold">
                            <p:stCondLst>
                              <p:cond delay="14000"/>
                            </p:stCondLst>
                            <p:childTnLst>
                              <p:par>
                                <p:cTn id="129" presetID="22" presetClass="entr" presetSubtype="8" fill="hold" nodeType="after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wipe(left)">
                                      <p:cBhvr>
                                        <p:cTn id="131" dur="500"/>
                                        <p:tgtEl>
                                          <p:spTgt spid="88"/>
                                        </p:tgtEl>
                                      </p:cBhvr>
                                    </p:animEffect>
                                  </p:childTnLst>
                                </p:cTn>
                              </p:par>
                            </p:childTnLst>
                          </p:cTn>
                        </p:par>
                        <p:par>
                          <p:cTn id="132" fill="hold">
                            <p:stCondLst>
                              <p:cond delay="14500"/>
                            </p:stCondLst>
                            <p:childTnLst>
                              <p:par>
                                <p:cTn id="133" presetID="53"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 calcmode="lin" valueType="num">
                                      <p:cBhvr>
                                        <p:cTn id="135" dur="500" fill="hold"/>
                                        <p:tgtEl>
                                          <p:spTgt spid="62"/>
                                        </p:tgtEl>
                                        <p:attrNameLst>
                                          <p:attrName>ppt_w</p:attrName>
                                        </p:attrNameLst>
                                      </p:cBhvr>
                                      <p:tavLst>
                                        <p:tav tm="0">
                                          <p:val>
                                            <p:fltVal val="0"/>
                                          </p:val>
                                        </p:tav>
                                        <p:tav tm="100000">
                                          <p:val>
                                            <p:strVal val="#ppt_w"/>
                                          </p:val>
                                        </p:tav>
                                      </p:tavLst>
                                    </p:anim>
                                    <p:anim calcmode="lin" valueType="num">
                                      <p:cBhvr>
                                        <p:cTn id="136" dur="500" fill="hold"/>
                                        <p:tgtEl>
                                          <p:spTgt spid="62"/>
                                        </p:tgtEl>
                                        <p:attrNameLst>
                                          <p:attrName>ppt_h</p:attrName>
                                        </p:attrNameLst>
                                      </p:cBhvr>
                                      <p:tavLst>
                                        <p:tav tm="0">
                                          <p:val>
                                            <p:fltVal val="0"/>
                                          </p:val>
                                        </p:tav>
                                        <p:tav tm="100000">
                                          <p:val>
                                            <p:strVal val="#ppt_h"/>
                                          </p:val>
                                        </p:tav>
                                      </p:tavLst>
                                    </p:anim>
                                    <p:animEffect transition="in" filter="fade">
                                      <p:cBhvr>
                                        <p:cTn id="137" dur="500"/>
                                        <p:tgtEl>
                                          <p:spTgt spid="62"/>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64">
                                            <p:txEl>
                                              <p:pRg st="0" end="0"/>
                                            </p:txEl>
                                          </p:spTgt>
                                        </p:tgtEl>
                                        <p:attrNameLst>
                                          <p:attrName>style.visibility</p:attrName>
                                        </p:attrNameLst>
                                      </p:cBhvr>
                                      <p:to>
                                        <p:strVal val="visible"/>
                                      </p:to>
                                    </p:set>
                                    <p:animEffect transition="in" filter="wipe(left)">
                                      <p:cBhvr>
                                        <p:cTn id="141" dur="500"/>
                                        <p:tgtEl>
                                          <p:spTgt spid="64">
                                            <p:txEl>
                                              <p:pRg st="0" end="0"/>
                                            </p:txEl>
                                          </p:spTgt>
                                        </p:tgtEl>
                                      </p:cBhvr>
                                    </p:animEffect>
                                  </p:childTnLst>
                                </p:cTn>
                              </p:par>
                            </p:childTnLst>
                          </p:cTn>
                        </p:par>
                        <p:par>
                          <p:cTn id="142" fill="hold">
                            <p:stCondLst>
                              <p:cond delay="15500"/>
                            </p:stCondLst>
                            <p:childTnLst>
                              <p:par>
                                <p:cTn id="143" presetID="22" presetClass="entr" presetSubtype="8" fill="hold" grpId="0" nodeType="afterEffect">
                                  <p:stCondLst>
                                    <p:cond delay="0"/>
                                  </p:stCondLst>
                                  <p:childTnLst>
                                    <p:set>
                                      <p:cBhvr>
                                        <p:cTn id="144" dur="1" fill="hold">
                                          <p:stCondLst>
                                            <p:cond delay="0"/>
                                          </p:stCondLst>
                                        </p:cTn>
                                        <p:tgtEl>
                                          <p:spTgt spid="87">
                                            <p:txEl>
                                              <p:pRg st="0" end="0"/>
                                            </p:txEl>
                                          </p:spTgt>
                                        </p:tgtEl>
                                        <p:attrNameLst>
                                          <p:attrName>style.visibility</p:attrName>
                                        </p:attrNameLst>
                                      </p:cBhvr>
                                      <p:to>
                                        <p:strVal val="visible"/>
                                      </p:to>
                                    </p:set>
                                    <p:animEffect transition="in" filter="wipe(left)">
                                      <p:cBhvr>
                                        <p:cTn id="145" dur="500"/>
                                        <p:tgtEl>
                                          <p:spTgt spid="87">
                                            <p:txEl>
                                              <p:pRg st="0" end="0"/>
                                            </p:txEl>
                                          </p:spTgt>
                                        </p:tgtEl>
                                      </p:cBhvr>
                                    </p:animEffect>
                                  </p:childTnLst>
                                </p:cTn>
                              </p:par>
                            </p:childTnLst>
                          </p:cTn>
                        </p:par>
                        <p:par>
                          <p:cTn id="146" fill="hold">
                            <p:stCondLst>
                              <p:cond delay="16000"/>
                            </p:stCondLst>
                            <p:childTnLst>
                              <p:par>
                                <p:cTn id="147" presetID="22" presetClass="entr" presetSubtype="8" fill="hold" grpId="0" nodeType="afterEffect">
                                  <p:stCondLst>
                                    <p:cond delay="0"/>
                                  </p:stCondLst>
                                  <p:childTnLst>
                                    <p:set>
                                      <p:cBhvr>
                                        <p:cTn id="148" dur="1" fill="hold">
                                          <p:stCondLst>
                                            <p:cond delay="0"/>
                                          </p:stCondLst>
                                        </p:cTn>
                                        <p:tgtEl>
                                          <p:spTgt spid="63">
                                            <p:txEl>
                                              <p:pRg st="0" end="0"/>
                                            </p:txEl>
                                          </p:spTgt>
                                        </p:tgtEl>
                                        <p:attrNameLst>
                                          <p:attrName>style.visibility</p:attrName>
                                        </p:attrNameLst>
                                      </p:cBhvr>
                                      <p:to>
                                        <p:strVal val="visible"/>
                                      </p:to>
                                    </p:set>
                                    <p:animEffect transition="in" filter="wipe(left)">
                                      <p:cBhvr>
                                        <p:cTn id="149" dur="500"/>
                                        <p:tgtEl>
                                          <p:spTgt spid="63">
                                            <p:txEl>
                                              <p:pRg st="0" end="0"/>
                                            </p:txEl>
                                          </p:spTgt>
                                        </p:tgtEl>
                                      </p:cBhvr>
                                    </p:animEffect>
                                  </p:childTnLst>
                                </p:cTn>
                              </p:par>
                            </p:childTnLst>
                          </p:cTn>
                        </p:par>
                        <p:par>
                          <p:cTn id="150" fill="hold">
                            <p:stCondLst>
                              <p:cond delay="16500"/>
                            </p:stCondLst>
                            <p:childTnLst>
                              <p:par>
                                <p:cTn id="151" presetID="53" presetClass="entr" presetSubtype="0" fill="hold" grpId="0" nodeType="afterEffect">
                                  <p:stCondLst>
                                    <p:cond delay="0"/>
                                  </p:stCondLst>
                                  <p:childTnLst>
                                    <p:set>
                                      <p:cBhvr>
                                        <p:cTn id="152" dur="1" fill="hold">
                                          <p:stCondLst>
                                            <p:cond delay="0"/>
                                          </p:stCondLst>
                                        </p:cTn>
                                        <p:tgtEl>
                                          <p:spTgt spid="89"/>
                                        </p:tgtEl>
                                        <p:attrNameLst>
                                          <p:attrName>style.visibility</p:attrName>
                                        </p:attrNameLst>
                                      </p:cBhvr>
                                      <p:to>
                                        <p:strVal val="visible"/>
                                      </p:to>
                                    </p:set>
                                    <p:anim calcmode="lin" valueType="num">
                                      <p:cBhvr>
                                        <p:cTn id="153" dur="500" fill="hold"/>
                                        <p:tgtEl>
                                          <p:spTgt spid="89"/>
                                        </p:tgtEl>
                                        <p:attrNameLst>
                                          <p:attrName>ppt_w</p:attrName>
                                        </p:attrNameLst>
                                      </p:cBhvr>
                                      <p:tavLst>
                                        <p:tav tm="0">
                                          <p:val>
                                            <p:fltVal val="0"/>
                                          </p:val>
                                        </p:tav>
                                        <p:tav tm="100000">
                                          <p:val>
                                            <p:strVal val="#ppt_w"/>
                                          </p:val>
                                        </p:tav>
                                      </p:tavLst>
                                    </p:anim>
                                    <p:anim calcmode="lin" valueType="num">
                                      <p:cBhvr>
                                        <p:cTn id="154" dur="500" fill="hold"/>
                                        <p:tgtEl>
                                          <p:spTgt spid="89"/>
                                        </p:tgtEl>
                                        <p:attrNameLst>
                                          <p:attrName>ppt_h</p:attrName>
                                        </p:attrNameLst>
                                      </p:cBhvr>
                                      <p:tavLst>
                                        <p:tav tm="0">
                                          <p:val>
                                            <p:fltVal val="0"/>
                                          </p:val>
                                        </p:tav>
                                        <p:tav tm="100000">
                                          <p:val>
                                            <p:strVal val="#ppt_h"/>
                                          </p:val>
                                        </p:tav>
                                      </p:tavLst>
                                    </p:anim>
                                    <p:animEffect transition="in" filter="fade">
                                      <p:cBhvr>
                                        <p:cTn id="155" dur="500"/>
                                        <p:tgtEl>
                                          <p:spTgt spid="89"/>
                                        </p:tgtEl>
                                      </p:cBhvr>
                                    </p:animEffect>
                                  </p:childTnLst>
                                </p:cTn>
                              </p:par>
                            </p:childTnLst>
                          </p:cTn>
                        </p:par>
                        <p:par>
                          <p:cTn id="156" fill="hold">
                            <p:stCondLst>
                              <p:cond delay="17000"/>
                            </p:stCondLst>
                            <p:childTnLst>
                              <p:par>
                                <p:cTn id="157" presetID="22" presetClass="entr" presetSubtype="8" fill="hold" grpId="0" nodeType="afterEffect">
                                  <p:stCondLst>
                                    <p:cond delay="0"/>
                                  </p:stCondLst>
                                  <p:childTnLst>
                                    <p:set>
                                      <p:cBhvr>
                                        <p:cTn id="158" dur="1" fill="hold">
                                          <p:stCondLst>
                                            <p:cond delay="0"/>
                                          </p:stCondLst>
                                        </p:cTn>
                                        <p:tgtEl>
                                          <p:spTgt spid="91">
                                            <p:txEl>
                                              <p:pRg st="0" end="0"/>
                                            </p:txEl>
                                          </p:spTgt>
                                        </p:tgtEl>
                                        <p:attrNameLst>
                                          <p:attrName>style.visibility</p:attrName>
                                        </p:attrNameLst>
                                      </p:cBhvr>
                                      <p:to>
                                        <p:strVal val="visible"/>
                                      </p:to>
                                    </p:set>
                                    <p:animEffect transition="in" filter="wipe(left)">
                                      <p:cBhvr>
                                        <p:cTn id="159" dur="500"/>
                                        <p:tgtEl>
                                          <p:spTgt spid="91">
                                            <p:txEl>
                                              <p:pRg st="0" end="0"/>
                                            </p:txEl>
                                          </p:spTgt>
                                        </p:tgtEl>
                                      </p:cBhvr>
                                    </p:animEffect>
                                  </p:childTnLst>
                                </p:cTn>
                              </p:par>
                            </p:childTnLst>
                          </p:cTn>
                        </p:par>
                        <p:par>
                          <p:cTn id="160" fill="hold">
                            <p:stCondLst>
                              <p:cond delay="17500"/>
                            </p:stCondLst>
                            <p:childTnLst>
                              <p:par>
                                <p:cTn id="161" presetID="22" presetClass="entr" presetSubtype="8" fill="hold" grpId="0" nodeType="afterEffect">
                                  <p:stCondLst>
                                    <p:cond delay="0"/>
                                  </p:stCondLst>
                                  <p:childTnLst>
                                    <p:set>
                                      <p:cBhvr>
                                        <p:cTn id="162" dur="1" fill="hold">
                                          <p:stCondLst>
                                            <p:cond delay="0"/>
                                          </p:stCondLst>
                                        </p:cTn>
                                        <p:tgtEl>
                                          <p:spTgt spid="92">
                                            <p:txEl>
                                              <p:pRg st="0" end="0"/>
                                            </p:txEl>
                                          </p:spTgt>
                                        </p:tgtEl>
                                        <p:attrNameLst>
                                          <p:attrName>style.visibility</p:attrName>
                                        </p:attrNameLst>
                                      </p:cBhvr>
                                      <p:to>
                                        <p:strVal val="visible"/>
                                      </p:to>
                                    </p:set>
                                    <p:animEffect transition="in" filter="wipe(left)">
                                      <p:cBhvr>
                                        <p:cTn id="163" dur="500"/>
                                        <p:tgtEl>
                                          <p:spTgt spid="92">
                                            <p:txEl>
                                              <p:pRg st="0" end="0"/>
                                            </p:txEl>
                                          </p:spTgt>
                                        </p:tgtEl>
                                      </p:cBhvr>
                                    </p:animEffect>
                                  </p:childTnLst>
                                </p:cTn>
                              </p:par>
                            </p:childTnLst>
                          </p:cTn>
                        </p:par>
                        <p:par>
                          <p:cTn id="164" fill="hold">
                            <p:stCondLst>
                              <p:cond delay="18000"/>
                            </p:stCondLst>
                            <p:childTnLst>
                              <p:par>
                                <p:cTn id="165" presetID="22" presetClass="entr" presetSubtype="8" fill="hold" grpId="0" nodeType="afterEffect">
                                  <p:stCondLst>
                                    <p:cond delay="0"/>
                                  </p:stCondLst>
                                  <p:childTnLst>
                                    <p:set>
                                      <p:cBhvr>
                                        <p:cTn id="166" dur="1" fill="hold">
                                          <p:stCondLst>
                                            <p:cond delay="0"/>
                                          </p:stCondLst>
                                        </p:cTn>
                                        <p:tgtEl>
                                          <p:spTgt spid="90">
                                            <p:txEl>
                                              <p:pRg st="0" end="0"/>
                                            </p:txEl>
                                          </p:spTgt>
                                        </p:tgtEl>
                                        <p:attrNameLst>
                                          <p:attrName>style.visibility</p:attrName>
                                        </p:attrNameLst>
                                      </p:cBhvr>
                                      <p:to>
                                        <p:strVal val="visible"/>
                                      </p:to>
                                    </p:set>
                                    <p:animEffect transition="in" filter="wipe(left)">
                                      <p:cBhvr>
                                        <p:cTn id="167" dur="500"/>
                                        <p:tgtEl>
                                          <p:spTgt spid="90">
                                            <p:txEl>
                                              <p:pRg st="0" end="0"/>
                                            </p:txEl>
                                          </p:spTgt>
                                        </p:tgtEl>
                                      </p:cBhvr>
                                    </p:animEffect>
                                  </p:childTnLst>
                                </p:cTn>
                              </p:par>
                            </p:childTnLst>
                          </p:cTn>
                        </p:par>
                        <p:par>
                          <p:cTn id="168" fill="hold">
                            <p:stCondLst>
                              <p:cond delay="18500"/>
                            </p:stCondLst>
                            <p:childTnLst>
                              <p:par>
                                <p:cTn id="169" presetID="53" presetClass="entr" presetSubtype="0" fill="hold" grpId="0" nodeType="afterEffect">
                                  <p:stCondLst>
                                    <p:cond delay="0"/>
                                  </p:stCondLst>
                                  <p:childTnLst>
                                    <p:set>
                                      <p:cBhvr>
                                        <p:cTn id="170" dur="1" fill="hold">
                                          <p:stCondLst>
                                            <p:cond delay="0"/>
                                          </p:stCondLst>
                                        </p:cTn>
                                        <p:tgtEl>
                                          <p:spTgt spid="93"/>
                                        </p:tgtEl>
                                        <p:attrNameLst>
                                          <p:attrName>style.visibility</p:attrName>
                                        </p:attrNameLst>
                                      </p:cBhvr>
                                      <p:to>
                                        <p:strVal val="visible"/>
                                      </p:to>
                                    </p:set>
                                    <p:anim calcmode="lin" valueType="num">
                                      <p:cBhvr>
                                        <p:cTn id="171" dur="500" fill="hold"/>
                                        <p:tgtEl>
                                          <p:spTgt spid="93"/>
                                        </p:tgtEl>
                                        <p:attrNameLst>
                                          <p:attrName>ppt_w</p:attrName>
                                        </p:attrNameLst>
                                      </p:cBhvr>
                                      <p:tavLst>
                                        <p:tav tm="0">
                                          <p:val>
                                            <p:fltVal val="0"/>
                                          </p:val>
                                        </p:tav>
                                        <p:tav tm="100000">
                                          <p:val>
                                            <p:strVal val="#ppt_w"/>
                                          </p:val>
                                        </p:tav>
                                      </p:tavLst>
                                    </p:anim>
                                    <p:anim calcmode="lin" valueType="num">
                                      <p:cBhvr>
                                        <p:cTn id="172" dur="500" fill="hold"/>
                                        <p:tgtEl>
                                          <p:spTgt spid="93"/>
                                        </p:tgtEl>
                                        <p:attrNameLst>
                                          <p:attrName>ppt_h</p:attrName>
                                        </p:attrNameLst>
                                      </p:cBhvr>
                                      <p:tavLst>
                                        <p:tav tm="0">
                                          <p:val>
                                            <p:fltVal val="0"/>
                                          </p:val>
                                        </p:tav>
                                        <p:tav tm="100000">
                                          <p:val>
                                            <p:strVal val="#ppt_h"/>
                                          </p:val>
                                        </p:tav>
                                      </p:tavLst>
                                    </p:anim>
                                    <p:animEffect transition="in" filter="fade">
                                      <p:cBhvr>
                                        <p:cTn id="173" dur="500"/>
                                        <p:tgtEl>
                                          <p:spTgt spid="93"/>
                                        </p:tgtEl>
                                      </p:cBhvr>
                                    </p:animEffect>
                                  </p:childTnLst>
                                </p:cTn>
                              </p:par>
                            </p:childTnLst>
                          </p:cTn>
                        </p:par>
                        <p:par>
                          <p:cTn id="174" fill="hold">
                            <p:stCondLst>
                              <p:cond delay="19000"/>
                            </p:stCondLst>
                            <p:childTnLst>
                              <p:par>
                                <p:cTn id="175" presetID="22" presetClass="entr" presetSubtype="8" fill="hold" grpId="0" nodeType="afterEffect">
                                  <p:stCondLst>
                                    <p:cond delay="0"/>
                                  </p:stCondLst>
                                  <p:childTnLst>
                                    <p:set>
                                      <p:cBhvr>
                                        <p:cTn id="176" dur="1" fill="hold">
                                          <p:stCondLst>
                                            <p:cond delay="0"/>
                                          </p:stCondLst>
                                        </p:cTn>
                                        <p:tgtEl>
                                          <p:spTgt spid="95">
                                            <p:txEl>
                                              <p:pRg st="0" end="0"/>
                                            </p:txEl>
                                          </p:spTgt>
                                        </p:tgtEl>
                                        <p:attrNameLst>
                                          <p:attrName>style.visibility</p:attrName>
                                        </p:attrNameLst>
                                      </p:cBhvr>
                                      <p:to>
                                        <p:strVal val="visible"/>
                                      </p:to>
                                    </p:set>
                                    <p:animEffect transition="in" filter="wipe(left)">
                                      <p:cBhvr>
                                        <p:cTn id="177" dur="500"/>
                                        <p:tgtEl>
                                          <p:spTgt spid="95">
                                            <p:txEl>
                                              <p:pRg st="0" end="0"/>
                                            </p:txEl>
                                          </p:spTgt>
                                        </p:tgtEl>
                                      </p:cBhvr>
                                    </p:animEffect>
                                  </p:childTnLst>
                                </p:cTn>
                              </p:par>
                            </p:childTnLst>
                          </p:cTn>
                        </p:par>
                        <p:par>
                          <p:cTn id="178" fill="hold">
                            <p:stCondLst>
                              <p:cond delay="19500"/>
                            </p:stCondLst>
                            <p:childTnLst>
                              <p:par>
                                <p:cTn id="179" presetID="22" presetClass="entr" presetSubtype="8" fill="hold" grpId="0" nodeType="afterEffect">
                                  <p:stCondLst>
                                    <p:cond delay="0"/>
                                  </p:stCondLst>
                                  <p:childTnLst>
                                    <p:set>
                                      <p:cBhvr>
                                        <p:cTn id="180" dur="1" fill="hold">
                                          <p:stCondLst>
                                            <p:cond delay="0"/>
                                          </p:stCondLst>
                                        </p:cTn>
                                        <p:tgtEl>
                                          <p:spTgt spid="96">
                                            <p:txEl>
                                              <p:pRg st="0" end="0"/>
                                            </p:txEl>
                                          </p:spTgt>
                                        </p:tgtEl>
                                        <p:attrNameLst>
                                          <p:attrName>style.visibility</p:attrName>
                                        </p:attrNameLst>
                                      </p:cBhvr>
                                      <p:to>
                                        <p:strVal val="visible"/>
                                      </p:to>
                                    </p:set>
                                    <p:animEffect transition="in" filter="wipe(left)">
                                      <p:cBhvr>
                                        <p:cTn id="181" dur="500"/>
                                        <p:tgtEl>
                                          <p:spTgt spid="96">
                                            <p:txEl>
                                              <p:pRg st="0" end="0"/>
                                            </p:txEl>
                                          </p:spTgt>
                                        </p:tgtEl>
                                      </p:cBhvr>
                                    </p:animEffect>
                                  </p:childTnLst>
                                </p:cTn>
                              </p:par>
                            </p:childTnLst>
                          </p:cTn>
                        </p:par>
                        <p:par>
                          <p:cTn id="182" fill="hold">
                            <p:stCondLst>
                              <p:cond delay="20000"/>
                            </p:stCondLst>
                            <p:childTnLst>
                              <p:par>
                                <p:cTn id="183" presetID="22" presetClass="entr" presetSubtype="8" fill="hold" grpId="0" nodeType="afterEffect">
                                  <p:stCondLst>
                                    <p:cond delay="0"/>
                                  </p:stCondLst>
                                  <p:childTnLst>
                                    <p:set>
                                      <p:cBhvr>
                                        <p:cTn id="184" dur="1" fill="hold">
                                          <p:stCondLst>
                                            <p:cond delay="0"/>
                                          </p:stCondLst>
                                        </p:cTn>
                                        <p:tgtEl>
                                          <p:spTgt spid="94">
                                            <p:txEl>
                                              <p:pRg st="0" end="0"/>
                                            </p:txEl>
                                          </p:spTgt>
                                        </p:tgtEl>
                                        <p:attrNameLst>
                                          <p:attrName>style.visibility</p:attrName>
                                        </p:attrNameLst>
                                      </p:cBhvr>
                                      <p:to>
                                        <p:strVal val="visible"/>
                                      </p:to>
                                    </p:set>
                                    <p:animEffect transition="in" filter="wipe(left)">
                                      <p:cBhvr>
                                        <p:cTn id="185"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66" grpId="0" animBg="1"/>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2" presetClass="entr" presetSubtype="8"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P spid="69" grpId="0" build="p">
        <p:tmplLst>
          <p:tmpl lvl="1">
            <p:tnLst>
              <p:par>
                <p:cTn presetID="22" presetClass="entr" presetSubtype="8"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left)">
                      <p:cBhvr>
                        <p:cTn dur="500"/>
                        <p:tgtEl>
                          <p:spTgt spid="69"/>
                        </p:tgtEl>
                      </p:cBhvr>
                    </p:animEffect>
                  </p:childTnLst>
                </p:cTn>
              </p:par>
            </p:tnLst>
          </p:tmpl>
        </p:tmplLst>
      </p:bldP>
      <p:bldP spid="71" grpId="0" animBg="1"/>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2" presetClass="entr" presetSubtype="8"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50" grpId="0" animBg="1"/>
      <p:bldP spid="51" grpId="0" build="p">
        <p:tmplLst>
          <p:tmpl lvl="1">
            <p:tnLst>
              <p:par>
                <p:cTn presetID="22" presetClass="entr" presetSubtype="8"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left)">
                      <p:cBhvr>
                        <p:cTn dur="500"/>
                        <p:tgtEl>
                          <p:spTgt spid="51"/>
                        </p:tgtEl>
                      </p:cBhvr>
                    </p:animEffect>
                  </p:childTnLst>
                </p:cTn>
              </p:par>
            </p:tnLst>
          </p:tmpl>
        </p:tmplLst>
      </p:bldP>
      <p:bldP spid="52" grpId="0" build="p">
        <p:tmplLst>
          <p:tmpl lvl="1">
            <p:tnLst>
              <p:par>
                <p:cTn presetID="22" presetClass="entr" presetSubtype="8"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4" grpId="0" animBg="1"/>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22" presetClass="entr" presetSubtype="8"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wipe(left)">
                      <p:cBhvr>
                        <p:cTn dur="500"/>
                        <p:tgtEl>
                          <p:spTgt spid="57"/>
                        </p:tgtEl>
                      </p:cBhvr>
                    </p:animEffect>
                  </p:childTnLst>
                </p:cTn>
              </p:par>
            </p:tnLst>
          </p:tmpl>
        </p:tmplLst>
      </p:bldP>
      <p:bldP spid="58" grpId="0" animBg="1"/>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87" grpId="0" build="p">
        <p:tmplLst>
          <p:tmpl lvl="1">
            <p:tnLst>
              <p:par>
                <p:cTn presetID="22" presetClass="entr" presetSubtype="8"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wipe(left)">
                      <p:cBhvr>
                        <p:cTn dur="500"/>
                        <p:tgtEl>
                          <p:spTgt spid="87"/>
                        </p:tgtEl>
                      </p:cBhvr>
                    </p:animEffect>
                  </p:childTnLst>
                </p:cTn>
              </p:par>
            </p:tnLst>
          </p:tmpl>
        </p:tmplLst>
      </p:bldP>
      <p:bldP spid="89" grpId="0" animBg="1"/>
      <p:bldP spid="90" grpId="0" build="p">
        <p:tmplLst>
          <p:tmpl lvl="1">
            <p:tnLst>
              <p:par>
                <p:cTn presetID="22" presetClass="entr" presetSubtype="8" fill="hold" nodeType="after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build="p">
        <p:tmplLst>
          <p:tmpl lvl="1">
            <p:tnLst>
              <p:par>
                <p:cTn presetID="22" presetClass="entr" presetSubtype="8" fill="hold" nodeType="after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build="p">
        <p:tmplLst>
          <p:tmpl lvl="1">
            <p:tnLst>
              <p:par>
                <p:cTn presetID="22" presetClass="entr" presetSubtype="8"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left)">
                      <p:cBhvr>
                        <p:cTn dur="500"/>
                        <p:tgtEl>
                          <p:spTgt spid="92"/>
                        </p:tgtEl>
                      </p:cBhvr>
                    </p:animEffect>
                  </p:childTnLst>
                </p:cTn>
              </p:par>
            </p:tnLst>
          </p:tmpl>
        </p:tmplLst>
      </p:bldP>
      <p:bldP spid="93" grpId="0" animBg="1"/>
      <p:bldP spid="94" grpId="0" build="p">
        <p:tmplLst>
          <p:tmpl lvl="1">
            <p:tnLst>
              <p:par>
                <p:cTn presetID="22" presetClass="entr" presetSubtype="8"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wipe(left)">
                      <p:cBhvr>
                        <p:cTn dur="500"/>
                        <p:tgtEl>
                          <p:spTgt spid="94"/>
                        </p:tgtEl>
                      </p:cBhvr>
                    </p:animEffect>
                  </p:childTnLst>
                </p:cTn>
              </p:par>
            </p:tnLst>
          </p:tmpl>
        </p:tmplLst>
      </p:bldP>
      <p:bldP spid="95" grpId="0" build="p">
        <p:tmplLst>
          <p:tmpl lvl="1">
            <p:tnLst>
              <p:par>
                <p:cTn presetID="22" presetClass="entr" presetSubtype="8"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build="p">
        <p:tmplLst>
          <p:tmpl lvl="1">
            <p:tnLst>
              <p:par>
                <p:cTn presetID="22" presetClass="entr" presetSubtype="8"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left)">
                      <p:cBhvr>
                        <p:cTn dur="500"/>
                        <p:tgtEl>
                          <p:spTgt spid="9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495342" y="3257550"/>
            <a:ext cx="2854250" cy="1524000"/>
          </a:xfrm>
          <a:prstGeom prst="rect">
            <a:avLst/>
          </a:prstGeom>
          <a:ln>
            <a:solidFill>
              <a:schemeClr val="bg1">
                <a:lumMod val="65000"/>
              </a:schemeClr>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5"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6"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
        <p:nvSpPr>
          <p:cNvPr id="8" name="Picture Placeholder 7"/>
          <p:cNvSpPr>
            <a:spLocks noGrp="1"/>
          </p:cNvSpPr>
          <p:nvPr>
            <p:ph type="pic" sz="quarter" idx="16" hasCustomPrompt="1"/>
          </p:nvPr>
        </p:nvSpPr>
        <p:spPr>
          <a:xfrm>
            <a:off x="3500587" y="3257550"/>
            <a:ext cx="2854250" cy="1524000"/>
          </a:xfrm>
          <a:prstGeom prst="rect">
            <a:avLst/>
          </a:prstGeom>
          <a:ln>
            <a:solidFill>
              <a:schemeClr val="bg1">
                <a:lumMod val="65000"/>
              </a:schemeClr>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358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495342" y="1657350"/>
            <a:ext cx="2514959" cy="1988128"/>
          </a:xfrm>
          <a:prstGeom prst="rect">
            <a:avLst/>
          </a:prstGeom>
          <a:ln>
            <a:solidFill>
              <a:schemeClr val="bg1">
                <a:lumMod val="65000"/>
              </a:schemeClr>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5"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6"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
        <p:nvSpPr>
          <p:cNvPr id="8" name="Picture Placeholder 7"/>
          <p:cNvSpPr>
            <a:spLocks noGrp="1"/>
          </p:cNvSpPr>
          <p:nvPr>
            <p:ph type="pic" sz="quarter" idx="16" hasCustomPrompt="1"/>
          </p:nvPr>
        </p:nvSpPr>
        <p:spPr>
          <a:xfrm>
            <a:off x="479701" y="3759490"/>
            <a:ext cx="782795" cy="641060"/>
          </a:xfrm>
          <a:prstGeom prst="rect">
            <a:avLst/>
          </a:prstGeom>
          <a:ln>
            <a:solidFill>
              <a:schemeClr val="bg1">
                <a:lumMod val="65000"/>
              </a:schemeClr>
            </a:solidFill>
          </a:ln>
        </p:spPr>
        <p:txBody>
          <a:bodyPr bIns="91440" anchor="b"/>
          <a:lstStyle>
            <a:lvl1pPr algn="ctr">
              <a:buNone/>
              <a:defRPr sz="600">
                <a:solidFill>
                  <a:schemeClr val="tx1">
                    <a:lumMod val="50000"/>
                    <a:lumOff val="50000"/>
                  </a:schemeClr>
                </a:solidFill>
              </a:defRPr>
            </a:lvl1pPr>
          </a:lstStyle>
          <a:p>
            <a:r>
              <a:rPr lang="en-US" dirty="0"/>
              <a:t>Image Holder</a:t>
            </a:r>
          </a:p>
        </p:txBody>
      </p:sp>
      <p:sp>
        <p:nvSpPr>
          <p:cNvPr id="13" name="Picture Placeholder 7"/>
          <p:cNvSpPr>
            <a:spLocks noGrp="1"/>
          </p:cNvSpPr>
          <p:nvPr>
            <p:ph type="pic" sz="quarter" idx="17" hasCustomPrompt="1"/>
          </p:nvPr>
        </p:nvSpPr>
        <p:spPr>
          <a:xfrm>
            <a:off x="1353604" y="3759490"/>
            <a:ext cx="782795" cy="641060"/>
          </a:xfrm>
          <a:prstGeom prst="rect">
            <a:avLst/>
          </a:prstGeom>
          <a:ln>
            <a:solidFill>
              <a:schemeClr val="bg1">
                <a:lumMod val="65000"/>
              </a:schemeClr>
            </a:solidFill>
          </a:ln>
        </p:spPr>
        <p:txBody>
          <a:bodyPr bIns="91440" anchor="b"/>
          <a:lstStyle>
            <a:lvl1pPr algn="ctr">
              <a:buNone/>
              <a:defRPr sz="600">
                <a:solidFill>
                  <a:schemeClr val="tx1">
                    <a:lumMod val="50000"/>
                    <a:lumOff val="50000"/>
                  </a:schemeClr>
                </a:solidFill>
              </a:defRPr>
            </a:lvl1pPr>
          </a:lstStyle>
          <a:p>
            <a:r>
              <a:rPr lang="en-US" dirty="0"/>
              <a:t>Image Holder</a:t>
            </a:r>
          </a:p>
        </p:txBody>
      </p:sp>
      <p:sp>
        <p:nvSpPr>
          <p:cNvPr id="14" name="Picture Placeholder 7"/>
          <p:cNvSpPr>
            <a:spLocks noGrp="1"/>
          </p:cNvSpPr>
          <p:nvPr>
            <p:ph type="pic" sz="quarter" idx="18" hasCustomPrompt="1"/>
          </p:nvPr>
        </p:nvSpPr>
        <p:spPr>
          <a:xfrm>
            <a:off x="2227507" y="3759490"/>
            <a:ext cx="782795" cy="641060"/>
          </a:xfrm>
          <a:prstGeom prst="rect">
            <a:avLst/>
          </a:prstGeom>
          <a:ln>
            <a:solidFill>
              <a:schemeClr val="bg1">
                <a:lumMod val="65000"/>
              </a:schemeClr>
            </a:solidFill>
          </a:ln>
        </p:spPr>
        <p:txBody>
          <a:bodyPr bIns="91440" anchor="b"/>
          <a:lstStyle>
            <a:lvl1pPr algn="ctr">
              <a:buNone/>
              <a:defRPr sz="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995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grpSp>
        <p:nvGrpSpPr>
          <p:cNvPr id="30" name="Group 29"/>
          <p:cNvGrpSpPr/>
          <p:nvPr userDrawn="1"/>
        </p:nvGrpSpPr>
        <p:grpSpPr>
          <a:xfrm>
            <a:off x="2048462" y="1895172"/>
            <a:ext cx="1304338" cy="2429178"/>
            <a:chOff x="6140449" y="1116114"/>
            <a:chExt cx="1927226" cy="3589236"/>
          </a:xfrm>
        </p:grpSpPr>
        <p:sp>
          <p:nvSpPr>
            <p:cNvPr id="31" name="Rectangle 30"/>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algn="ctr" rtl="0"/>
              <a:endParaRPr lang="en-US" sz="2000"/>
            </a:p>
          </p:txBody>
        </p:sp>
        <p:sp>
          <p:nvSpPr>
            <p:cNvPr id="32" name="Freeform 31"/>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rtl="0"/>
              <a:endParaRPr lang="en-US" sz="2000" dirty="0"/>
            </a:p>
          </p:txBody>
        </p:sp>
      </p:grpSp>
      <p:sp>
        <p:nvSpPr>
          <p:cNvPr id="8"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grpSp>
        <p:nvGrpSpPr>
          <p:cNvPr id="39" name="Group 38"/>
          <p:cNvGrpSpPr/>
          <p:nvPr userDrawn="1"/>
        </p:nvGrpSpPr>
        <p:grpSpPr>
          <a:xfrm>
            <a:off x="3505200" y="1895172"/>
            <a:ext cx="1304338" cy="2429178"/>
            <a:chOff x="6140449" y="1116114"/>
            <a:chExt cx="1927226" cy="3589236"/>
          </a:xfrm>
        </p:grpSpPr>
        <p:sp>
          <p:nvSpPr>
            <p:cNvPr id="40" name="Rectangle 39"/>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algn="ctr" rtl="0"/>
              <a:endParaRPr lang="en-US" sz="2000"/>
            </a:p>
          </p:txBody>
        </p:sp>
        <p:sp>
          <p:nvSpPr>
            <p:cNvPr id="41" name="Freeform 40"/>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rtl="0"/>
              <a:endParaRPr lang="en-US" sz="2000" dirty="0"/>
            </a:p>
          </p:txBody>
        </p:sp>
      </p:grpSp>
      <p:sp>
        <p:nvSpPr>
          <p:cNvPr id="43" name="Picture Placeholder 7"/>
          <p:cNvSpPr>
            <a:spLocks noGrp="1"/>
          </p:cNvSpPr>
          <p:nvPr>
            <p:ph type="pic" sz="quarter" idx="10" hasCustomPrompt="1"/>
          </p:nvPr>
        </p:nvSpPr>
        <p:spPr>
          <a:xfrm>
            <a:off x="2182089" y="2271562"/>
            <a:ext cx="1037085" cy="1655545"/>
          </a:xfrm>
          <a:prstGeom prst="rect">
            <a:avLst/>
          </a:prstGeom>
          <a:solidFill>
            <a:schemeClr val="bg1">
              <a:lumMod val="95000"/>
            </a:schemeClr>
          </a:solidFill>
          <a:ln>
            <a:noFill/>
          </a:ln>
        </p:spPr>
        <p:txBody>
          <a:bodyPr bIns="457200" anchor="b"/>
          <a:lstStyle>
            <a:lvl1pPr algn="ctr" rtl="0">
              <a:buNone/>
              <a:defRPr sz="825">
                <a:solidFill>
                  <a:schemeClr val="tx1">
                    <a:lumMod val="50000"/>
                    <a:lumOff val="50000"/>
                  </a:schemeClr>
                </a:solidFill>
              </a:defRPr>
            </a:lvl1pPr>
          </a:lstStyle>
          <a:p>
            <a:r>
              <a:rPr lang="en-US" dirty="0"/>
              <a:t>Image Holder</a:t>
            </a:r>
          </a:p>
        </p:txBody>
      </p:sp>
      <p:sp>
        <p:nvSpPr>
          <p:cNvPr id="44" name="Picture Placeholder 7"/>
          <p:cNvSpPr>
            <a:spLocks noGrp="1"/>
          </p:cNvSpPr>
          <p:nvPr>
            <p:ph type="pic" sz="quarter" idx="18" hasCustomPrompt="1"/>
          </p:nvPr>
        </p:nvSpPr>
        <p:spPr>
          <a:xfrm>
            <a:off x="3638827" y="2271562"/>
            <a:ext cx="1037085" cy="1655545"/>
          </a:xfrm>
          <a:prstGeom prst="rect">
            <a:avLst/>
          </a:prstGeom>
          <a:solidFill>
            <a:schemeClr val="bg1">
              <a:lumMod val="95000"/>
            </a:schemeClr>
          </a:solidFill>
          <a:ln>
            <a:noFill/>
          </a:ln>
        </p:spPr>
        <p:txBody>
          <a:bodyPr bIns="457200" anchor="b"/>
          <a:lstStyle>
            <a:lvl1pPr algn="ctr" rtl="0">
              <a:buNone/>
              <a:defRPr sz="825">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210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495342" y="1722923"/>
            <a:ext cx="2760836" cy="2586466"/>
          </a:xfrm>
          <a:prstGeom prst="rect">
            <a:avLst/>
          </a:prstGeom>
          <a:ln>
            <a:solidFill>
              <a:schemeClr val="accent1"/>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5"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6"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8254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11">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4114800" y="1513172"/>
            <a:ext cx="2400300" cy="2734978"/>
          </a:xfrm>
          <a:prstGeom prst="rect">
            <a:avLst/>
          </a:prstGeom>
          <a:solidFill>
            <a:schemeClr val="bg1">
              <a:lumMod val="95000"/>
            </a:schemeClr>
          </a:solidFill>
          <a:ln>
            <a:solidFill>
              <a:schemeClr val="bg1">
                <a:lumMod val="95000"/>
              </a:schemeClr>
            </a:solidFill>
          </a:ln>
        </p:spPr>
        <p:txBody>
          <a:bodyPr bIns="274320" anchor="b"/>
          <a:lstStyle>
            <a:lvl1pPr algn="ctr">
              <a:buNone/>
              <a:defRPr sz="900">
                <a:solidFill>
                  <a:schemeClr val="tx1">
                    <a:lumMod val="50000"/>
                    <a:lumOff val="50000"/>
                  </a:schemeClr>
                </a:solidFill>
              </a:defRPr>
            </a:lvl1pPr>
          </a:lstStyle>
          <a:p>
            <a:r>
              <a:rPr lang="en-US" dirty="0"/>
              <a:t>Image Holder</a:t>
            </a:r>
          </a:p>
        </p:txBody>
      </p:sp>
      <p:sp>
        <p:nvSpPr>
          <p:cNvPr id="5"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6"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23342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MockUp02">
    <p:spTree>
      <p:nvGrpSpPr>
        <p:cNvPr id="1" name=""/>
        <p:cNvGrpSpPr/>
        <p:nvPr/>
      </p:nvGrpSpPr>
      <p:grpSpPr>
        <a:xfrm>
          <a:off x="0" y="0"/>
          <a:ext cx="0" cy="0"/>
          <a:chOff x="0" y="0"/>
          <a:chExt cx="0" cy="0"/>
        </a:xfrm>
      </p:grpSpPr>
      <p:grpSp>
        <p:nvGrpSpPr>
          <p:cNvPr id="10" name="Group 9"/>
          <p:cNvGrpSpPr/>
          <p:nvPr userDrawn="1"/>
        </p:nvGrpSpPr>
        <p:grpSpPr>
          <a:xfrm>
            <a:off x="2707868" y="1676400"/>
            <a:ext cx="1442266" cy="2686050"/>
            <a:chOff x="6140449" y="1116114"/>
            <a:chExt cx="1927226" cy="3589236"/>
          </a:xfrm>
        </p:grpSpPr>
        <p:sp>
          <p:nvSpPr>
            <p:cNvPr id="11" name="Rectangle 10"/>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626" rtl="0" eaLnBrk="1" latinLnBrk="0" hangingPunct="1">
                <a:defRPr sz="2000" kern="1200">
                  <a:solidFill>
                    <a:schemeClr val="lt1"/>
                  </a:solidFill>
                  <a:latin typeface="+mn-lt"/>
                  <a:ea typeface="+mn-ea"/>
                  <a:cs typeface="+mn-cs"/>
                </a:defRPr>
              </a:lvl1pPr>
              <a:lvl2pPr marL="515813" algn="l" defTabSz="1031626" rtl="0" eaLnBrk="1" latinLnBrk="0" hangingPunct="1">
                <a:defRPr sz="2000" kern="1200">
                  <a:solidFill>
                    <a:schemeClr val="lt1"/>
                  </a:solidFill>
                  <a:latin typeface="+mn-lt"/>
                  <a:ea typeface="+mn-ea"/>
                  <a:cs typeface="+mn-cs"/>
                </a:defRPr>
              </a:lvl2pPr>
              <a:lvl3pPr marL="1031626" algn="l" defTabSz="1031626" rtl="0" eaLnBrk="1" latinLnBrk="0" hangingPunct="1">
                <a:defRPr sz="2000" kern="1200">
                  <a:solidFill>
                    <a:schemeClr val="lt1"/>
                  </a:solidFill>
                  <a:latin typeface="+mn-lt"/>
                  <a:ea typeface="+mn-ea"/>
                  <a:cs typeface="+mn-cs"/>
                </a:defRPr>
              </a:lvl3pPr>
              <a:lvl4pPr marL="1547439" algn="l" defTabSz="1031626" rtl="0" eaLnBrk="1" latinLnBrk="0" hangingPunct="1">
                <a:defRPr sz="2000" kern="1200">
                  <a:solidFill>
                    <a:schemeClr val="lt1"/>
                  </a:solidFill>
                  <a:latin typeface="+mn-lt"/>
                  <a:ea typeface="+mn-ea"/>
                  <a:cs typeface="+mn-cs"/>
                </a:defRPr>
              </a:lvl4pPr>
              <a:lvl5pPr marL="2063252" algn="l" defTabSz="1031626" rtl="0" eaLnBrk="1" latinLnBrk="0" hangingPunct="1">
                <a:defRPr sz="2000" kern="1200">
                  <a:solidFill>
                    <a:schemeClr val="lt1"/>
                  </a:solidFill>
                  <a:latin typeface="+mn-lt"/>
                  <a:ea typeface="+mn-ea"/>
                  <a:cs typeface="+mn-cs"/>
                </a:defRPr>
              </a:lvl5pPr>
              <a:lvl6pPr marL="2579065" algn="l" defTabSz="1031626" rtl="0" eaLnBrk="1" latinLnBrk="0" hangingPunct="1">
                <a:defRPr sz="2000" kern="1200">
                  <a:solidFill>
                    <a:schemeClr val="lt1"/>
                  </a:solidFill>
                  <a:latin typeface="+mn-lt"/>
                  <a:ea typeface="+mn-ea"/>
                  <a:cs typeface="+mn-cs"/>
                </a:defRPr>
              </a:lvl6pPr>
              <a:lvl7pPr marL="3094878" algn="l" defTabSz="1031626" rtl="0" eaLnBrk="1" latinLnBrk="0" hangingPunct="1">
                <a:defRPr sz="2000" kern="1200">
                  <a:solidFill>
                    <a:schemeClr val="lt1"/>
                  </a:solidFill>
                  <a:latin typeface="+mn-lt"/>
                  <a:ea typeface="+mn-ea"/>
                  <a:cs typeface="+mn-cs"/>
                </a:defRPr>
              </a:lvl7pPr>
              <a:lvl8pPr marL="3610691" algn="l" defTabSz="1031626" rtl="0" eaLnBrk="1" latinLnBrk="0" hangingPunct="1">
                <a:defRPr sz="2000" kern="1200">
                  <a:solidFill>
                    <a:schemeClr val="lt1"/>
                  </a:solidFill>
                  <a:latin typeface="+mn-lt"/>
                  <a:ea typeface="+mn-ea"/>
                  <a:cs typeface="+mn-cs"/>
                </a:defRPr>
              </a:lvl8pPr>
              <a:lvl9pPr marL="4126504" algn="l" defTabSz="1031626" rtl="0" eaLnBrk="1" latinLnBrk="0" hangingPunct="1">
                <a:defRPr sz="2000" kern="1200">
                  <a:solidFill>
                    <a:schemeClr val="lt1"/>
                  </a:solidFill>
                  <a:latin typeface="+mn-lt"/>
                  <a:ea typeface="+mn-ea"/>
                  <a:cs typeface="+mn-cs"/>
                </a:defRPr>
              </a:lvl9pPr>
            </a:lstStyle>
            <a:p>
              <a:pPr algn="ctr"/>
              <a:endParaRPr lang="en-US" sz="2000"/>
            </a:p>
          </p:txBody>
        </p:sp>
        <p:sp>
          <p:nvSpPr>
            <p:cNvPr id="12" name="Freeform 11"/>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rtl="0"/>
              <a:endParaRPr lang="en-US" sz="2000" dirty="0"/>
            </a:p>
          </p:txBody>
        </p:sp>
      </p:grpSp>
      <p:sp>
        <p:nvSpPr>
          <p:cNvPr id="8"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9"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
        <p:nvSpPr>
          <p:cNvPr id="13" name="Picture Placeholder 7"/>
          <p:cNvSpPr>
            <a:spLocks noGrp="1"/>
          </p:cNvSpPr>
          <p:nvPr>
            <p:ph type="pic" sz="quarter" idx="10" hasCustomPrompt="1"/>
          </p:nvPr>
        </p:nvSpPr>
        <p:spPr>
          <a:xfrm>
            <a:off x="2800350" y="2061333"/>
            <a:ext cx="1257300" cy="1882018"/>
          </a:xfrm>
          <a:prstGeom prst="rect">
            <a:avLst/>
          </a:prstGeom>
          <a:ln>
            <a:noFill/>
          </a:ln>
        </p:spPr>
        <p:txBody>
          <a:bodyPr bIns="457200" anchor="b"/>
          <a:lstStyle>
            <a:lvl1pPr algn="ctr">
              <a:buNone/>
              <a:defRPr sz="825">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6559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00050" y="361951"/>
            <a:ext cx="5429250" cy="353524"/>
          </a:xfrm>
          <a:prstGeom prst="rect">
            <a:avLst/>
          </a:prstGeom>
        </p:spPr>
        <p:txBody>
          <a:bodyPr wrap="none" lIns="0" tIns="0" rIns="0" bIns="0" anchor="ctr">
            <a:noAutofit/>
          </a:bodyPr>
          <a:lstStyle>
            <a:lvl1pPr algn="l">
              <a:defRPr sz="225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8" name="Text Placeholder 3"/>
          <p:cNvSpPr>
            <a:spLocks noGrp="1"/>
          </p:cNvSpPr>
          <p:nvPr>
            <p:ph type="body" sz="half" idx="2" hasCustomPrompt="1"/>
          </p:nvPr>
        </p:nvSpPr>
        <p:spPr>
          <a:xfrm>
            <a:off x="400050" y="713942"/>
            <a:ext cx="3086100" cy="200746"/>
          </a:xfrm>
          <a:prstGeom prst="rect">
            <a:avLst/>
          </a:prstGeom>
        </p:spPr>
        <p:txBody>
          <a:bodyPr wrap="none" lIns="0" tIns="0" rIns="0" bIns="0" anchor="ctr">
            <a:noAutofit/>
          </a:bodyPr>
          <a:lstStyle>
            <a:lvl1pPr marL="0" indent="0" algn="l">
              <a:buNone/>
              <a:defRPr sz="900" b="0" baseline="0">
                <a:solidFill>
                  <a:schemeClr val="tx1">
                    <a:lumMod val="50000"/>
                    <a:lumOff val="50000"/>
                  </a:schemeClr>
                </a:solidFill>
                <a:latin typeface="Roboto" panose="02000000000000000000" pitchFamily="2" charset="0"/>
                <a:ea typeface="Roboto" panose="02000000000000000000" pitchFamily="2"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Subtext Goes Here</a:t>
            </a:r>
          </a:p>
        </p:txBody>
      </p:sp>
    </p:spTree>
    <p:extLst>
      <p:ext uri="{BB962C8B-B14F-4D97-AF65-F5344CB8AC3E}">
        <p14:creationId xmlns:p14="http://schemas.microsoft.com/office/powerpoint/2010/main" val="249693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rot="5400000" flipH="1" flipV="1">
            <a:off x="6276975" y="9525"/>
            <a:ext cx="361951" cy="3429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p>
        </p:txBody>
      </p:sp>
      <p:sp>
        <p:nvSpPr>
          <p:cNvPr id="6" name="Rectangle 5"/>
          <p:cNvSpPr/>
          <p:nvPr userDrawn="1"/>
        </p:nvSpPr>
        <p:spPr>
          <a:xfrm rot="16200000" flipH="1">
            <a:off x="-133494" y="495445"/>
            <a:ext cx="552737" cy="285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en-US" sz="1500"/>
          </a:p>
        </p:txBody>
      </p:sp>
      <p:sp>
        <p:nvSpPr>
          <p:cNvPr id="10" name="TextBox 9"/>
          <p:cNvSpPr txBox="1"/>
          <p:nvPr userDrawn="1"/>
        </p:nvSpPr>
        <p:spPr bwMode="gray">
          <a:xfrm>
            <a:off x="6343650" y="120819"/>
            <a:ext cx="228600" cy="115416"/>
          </a:xfrm>
          <a:prstGeom prst="rect">
            <a:avLst/>
          </a:prstGeom>
        </p:spPr>
        <p:txBody>
          <a:bodyPr vert="horz" wrap="square" lIns="0" tIns="0" rIns="0" bIns="0" rtlCol="0" anchor="ctr">
            <a:spAutoFit/>
          </a:bodyPr>
          <a:lstStyle/>
          <a:p>
            <a:pPr marL="0" algn="ctr" defTabSz="685800" rtl="0" eaLnBrk="1" latinLnBrk="0" hangingPunct="1"/>
            <a:fld id="{6C5AF65D-6854-49AF-ABC5-48B5BA0EA842}" type="slidenum">
              <a:rPr lang="en-US" sz="750" b="0" i="0" kern="1200" smtClean="0">
                <a:solidFill>
                  <a:schemeClr val="bg1"/>
                </a:solidFill>
                <a:latin typeface="HP Simplified"/>
                <a:ea typeface="+mn-ea"/>
                <a:cs typeface="HP Simplified"/>
              </a:rPr>
              <a:pPr marL="0" algn="ctr" defTabSz="685800" rtl="0" eaLnBrk="1" latinLnBrk="0" hangingPunct="1"/>
              <a:t>‹#›</a:t>
            </a:fld>
            <a:endParaRPr lang="en-US" sz="750" b="0" i="0" kern="1200" dirty="0">
              <a:solidFill>
                <a:schemeClr val="bg1"/>
              </a:solidFill>
              <a:latin typeface="HP Simplified"/>
              <a:ea typeface="+mn-ea"/>
              <a:cs typeface="HP Simplified"/>
            </a:endParaRPr>
          </a:p>
        </p:txBody>
      </p:sp>
    </p:spTree>
    <p:extLst>
      <p:ext uri="{BB962C8B-B14F-4D97-AF65-F5344CB8AC3E}">
        <p14:creationId xmlns:p14="http://schemas.microsoft.com/office/powerpoint/2010/main" val="2759611049"/>
      </p:ext>
    </p:extLst>
  </p:cSld>
  <p:clrMap bg1="lt1" tx1="dk1" bg2="lt2" tx2="dk2" accent1="accent1" accent2="accent2" accent3="accent3" accent4="accent4" accent5="accent5" accent6="accent6" hlink="hlink" folHlink="folHlink"/>
  <p:sldLayoutIdLst>
    <p:sldLayoutId id="2147483913" r:id="rId1"/>
    <p:sldLayoutId id="2147483897" r:id="rId2"/>
    <p:sldLayoutId id="2147483891" r:id="rId3"/>
    <p:sldLayoutId id="2147483892" r:id="rId4"/>
    <p:sldLayoutId id="2147483899" r:id="rId5"/>
    <p:sldLayoutId id="2147483906" r:id="rId6"/>
    <p:sldLayoutId id="2147483914" r:id="rId7"/>
    <p:sldLayoutId id="2147483918" r:id="rId8"/>
    <p:sldLayoutId id="2147484045" r:id="rId9"/>
    <p:sldLayoutId id="2147484047" r:id="rId10"/>
    <p:sldLayoutId id="2147484175" r:id="rId11"/>
    <p:sldLayoutId id="2147484174" r:id="rId12"/>
    <p:sldLayoutId id="2147484051" r:id="rId13"/>
    <p:sldLayoutId id="2147484172" r:id="rId14"/>
    <p:sldLayoutId id="2147484173" r:id="rId15"/>
    <p:sldLayoutId id="2147484176"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tiff"/><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tiff"/></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tiff"/><Relationship Id="rId4" Type="http://schemas.openxmlformats.org/officeDocument/2006/relationships/image" Target="../media/image39.tiff"/></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9.tiff"/><Relationship Id="rId5" Type="http://schemas.openxmlformats.org/officeDocument/2006/relationships/image" Target="../media/image38.tiff"/><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5938" r="35938"/>
          <a:stretch>
            <a:fillRect/>
          </a:stretch>
        </p:blipFill>
        <p:spPr/>
      </p:pic>
      <p:sp>
        <p:nvSpPr>
          <p:cNvPr id="18" name="Text Placeholder 3"/>
          <p:cNvSpPr txBox="1">
            <a:spLocks/>
          </p:cNvSpPr>
          <p:nvPr/>
        </p:nvSpPr>
        <p:spPr>
          <a:xfrm>
            <a:off x="0" y="1733550"/>
            <a:ext cx="2571750" cy="1809726"/>
          </a:xfrm>
          <a:prstGeom prst="rect">
            <a:avLst/>
          </a:prstGeom>
        </p:spPr>
        <p:txBody>
          <a:bodyPr wrap="square" lIns="0" tIns="0" rIns="0" bIns="0" anchor="t" anchorCtr="0">
            <a:spAutoFit/>
          </a:bodyPr>
          <a:ls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a:lstStyle>
          <a:p>
            <a:pPr lvl="0" algn="ctr">
              <a:spcBef>
                <a:spcPct val="20000"/>
              </a:spcBef>
              <a:defRPr/>
            </a:pPr>
            <a:r>
              <a:rPr lang="en-US" sz="2800" dirty="0">
                <a:solidFill>
                  <a:schemeClr val="bg1"/>
                </a:solidFill>
              </a:rPr>
              <a:t>KARABUK UNIVERSITY IRON &amp; STEEL</a:t>
            </a:r>
          </a:p>
          <a:p>
            <a:pPr lvl="0" algn="ctr">
              <a:spcBef>
                <a:spcPct val="20000"/>
              </a:spcBef>
              <a:defRPr/>
            </a:pPr>
            <a:r>
              <a:rPr lang="en-US" sz="2800" dirty="0">
                <a:solidFill>
                  <a:schemeClr val="bg1"/>
                </a:solidFill>
              </a:rPr>
              <a:t>INSTITUTE</a:t>
            </a:r>
          </a:p>
        </p:txBody>
      </p:sp>
      <p:pic>
        <p:nvPicPr>
          <p:cNvPr id="27"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92587"/>
            <a:ext cx="1360151" cy="1364761"/>
          </a:xfrm>
          <a:prstGeom prst="rect">
            <a:avLst/>
          </a:prstGeom>
        </p:spPr>
      </p:pic>
      <p:pic>
        <p:nvPicPr>
          <p:cNvPr id="28"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292586"/>
            <a:ext cx="1564193" cy="1364762"/>
          </a:xfrm>
          <a:prstGeom prst="rect">
            <a:avLst/>
          </a:prstGeom>
        </p:spPr>
      </p:pic>
      <p:pic>
        <p:nvPicPr>
          <p:cNvPr id="6" name="Picture 5" descr="DEMİR ÇELİK ENSTİTÜSÜ.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2927" y="1733550"/>
            <a:ext cx="4286249" cy="3409950"/>
          </a:xfrm>
          <a:prstGeom prst="rect">
            <a:avLst/>
          </a:prstGeom>
        </p:spPr>
      </p:pic>
    </p:spTree>
    <p:extLst>
      <p:ext uri="{BB962C8B-B14F-4D97-AF65-F5344CB8AC3E}">
        <p14:creationId xmlns:p14="http://schemas.microsoft.com/office/powerpoint/2010/main" val="1599195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tr-TR" dirty="0"/>
              <a:t>MARGEM LABORAT</a:t>
            </a:r>
            <a:r>
              <a:rPr lang="en-US" dirty="0"/>
              <a:t>ORIES</a:t>
            </a:r>
          </a:p>
        </p:txBody>
      </p:sp>
      <p:sp>
        <p:nvSpPr>
          <p:cNvPr id="45" name="Text Placeholder 44"/>
          <p:cNvSpPr>
            <a:spLocks noGrp="1"/>
          </p:cNvSpPr>
          <p:nvPr>
            <p:ph type="body" sz="half" idx="2"/>
          </p:nvPr>
        </p:nvSpPr>
        <p:spPr/>
        <p:txBody>
          <a:bodyPr/>
          <a:lstStyle/>
          <a:p>
            <a:r>
              <a:rPr lang="en-US" dirty="0"/>
              <a:t>Steps in sample analysis</a:t>
            </a:r>
          </a:p>
        </p:txBody>
      </p:sp>
      <p:sp>
        <p:nvSpPr>
          <p:cNvPr id="15" name="Pentagon 14"/>
          <p:cNvSpPr/>
          <p:nvPr/>
        </p:nvSpPr>
        <p:spPr>
          <a:xfrm>
            <a:off x="3510635" y="2181521"/>
            <a:ext cx="2013284" cy="5715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6" name="Parallelogram 15"/>
          <p:cNvSpPr/>
          <p:nvPr/>
        </p:nvSpPr>
        <p:spPr>
          <a:xfrm rot="5400000">
            <a:off x="3617901" y="2074152"/>
            <a:ext cx="857250" cy="1071781"/>
          </a:xfrm>
          <a:prstGeom prst="parallelogram">
            <a:avLst>
              <a:gd name="adj" fmla="val 331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7" name="Rectangle 16"/>
          <p:cNvSpPr/>
          <p:nvPr/>
        </p:nvSpPr>
        <p:spPr>
          <a:xfrm>
            <a:off x="2819165" y="2467271"/>
            <a:ext cx="1763252"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 name="Parallelogram 10"/>
          <p:cNvSpPr/>
          <p:nvPr/>
        </p:nvSpPr>
        <p:spPr>
          <a:xfrm rot="5400000">
            <a:off x="2926430" y="2359902"/>
            <a:ext cx="857250" cy="1071781"/>
          </a:xfrm>
          <a:prstGeom prst="parallelogram">
            <a:avLst>
              <a:gd name="adj" fmla="val 33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 name="Rectangle 7"/>
          <p:cNvSpPr/>
          <p:nvPr/>
        </p:nvSpPr>
        <p:spPr>
          <a:xfrm>
            <a:off x="2127694" y="2747705"/>
            <a:ext cx="1763252" cy="571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 name="Parallelogram 8"/>
          <p:cNvSpPr/>
          <p:nvPr/>
        </p:nvSpPr>
        <p:spPr>
          <a:xfrm rot="5400000">
            <a:off x="2234958" y="2645652"/>
            <a:ext cx="857250" cy="1071781"/>
          </a:xfrm>
          <a:prstGeom prst="parallelogram">
            <a:avLst>
              <a:gd name="adj" fmla="val 331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7" name="Rectangle 6"/>
          <p:cNvSpPr/>
          <p:nvPr/>
        </p:nvSpPr>
        <p:spPr>
          <a:xfrm>
            <a:off x="1436222" y="3038177"/>
            <a:ext cx="1763252"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Parallelogram 5"/>
          <p:cNvSpPr/>
          <p:nvPr/>
        </p:nvSpPr>
        <p:spPr>
          <a:xfrm rot="5400000">
            <a:off x="1543487" y="2931402"/>
            <a:ext cx="857250" cy="1071781"/>
          </a:xfrm>
          <a:prstGeom prst="parallelogram">
            <a:avLst>
              <a:gd name="adj" fmla="val 331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Rectangle 4"/>
          <p:cNvSpPr/>
          <p:nvPr/>
        </p:nvSpPr>
        <p:spPr>
          <a:xfrm>
            <a:off x="744751" y="3336427"/>
            <a:ext cx="1763252"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nvGrpSpPr>
          <p:cNvPr id="2" name="Group 21"/>
          <p:cNvGrpSpPr/>
          <p:nvPr/>
        </p:nvGrpSpPr>
        <p:grpSpPr>
          <a:xfrm>
            <a:off x="4109359" y="2610609"/>
            <a:ext cx="330132" cy="330132"/>
            <a:chOff x="8780463" y="1906588"/>
            <a:chExt cx="360363" cy="360363"/>
          </a:xfrm>
          <a:solidFill>
            <a:schemeClr val="bg1"/>
          </a:solidFill>
        </p:grpSpPr>
        <p:sp>
          <p:nvSpPr>
            <p:cNvPr id="23"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24"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25"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26"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27"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28"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
        <p:nvSpPr>
          <p:cNvPr id="32" name="Freeform 131"/>
          <p:cNvSpPr>
            <a:spLocks noEditPoints="1"/>
          </p:cNvSpPr>
          <p:nvPr/>
        </p:nvSpPr>
        <p:spPr bwMode="auto">
          <a:xfrm>
            <a:off x="2057427" y="3425582"/>
            <a:ext cx="330132" cy="309771"/>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nvGrpSpPr>
          <p:cNvPr id="3" name="Group 32"/>
          <p:cNvGrpSpPr/>
          <p:nvPr/>
        </p:nvGrpSpPr>
        <p:grpSpPr>
          <a:xfrm>
            <a:off x="3423559" y="2859570"/>
            <a:ext cx="330132" cy="309771"/>
            <a:chOff x="6373813" y="2717801"/>
            <a:chExt cx="360363" cy="338138"/>
          </a:xfrm>
          <a:solidFill>
            <a:schemeClr val="bg1"/>
          </a:solidFill>
        </p:grpSpPr>
        <p:sp>
          <p:nvSpPr>
            <p:cNvPr id="34"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35"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36"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38"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39"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0"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1"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2"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4"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
        <p:nvSpPr>
          <p:cNvPr id="46" name="Freeform 144"/>
          <p:cNvSpPr>
            <a:spLocks noEditPoints="1"/>
          </p:cNvSpPr>
          <p:nvPr/>
        </p:nvSpPr>
        <p:spPr bwMode="auto">
          <a:xfrm>
            <a:off x="2737759" y="3144009"/>
            <a:ext cx="337403" cy="330132"/>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7" name="Freeform 72"/>
          <p:cNvSpPr>
            <a:spLocks noEditPoints="1"/>
          </p:cNvSpPr>
          <p:nvPr/>
        </p:nvSpPr>
        <p:spPr bwMode="auto">
          <a:xfrm>
            <a:off x="4845555" y="2314111"/>
            <a:ext cx="330132" cy="330132"/>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sp>
        <p:nvSpPr>
          <p:cNvPr id="49" name="Text Placeholder 3"/>
          <p:cNvSpPr txBox="1">
            <a:spLocks/>
          </p:cNvSpPr>
          <p:nvPr/>
        </p:nvSpPr>
        <p:spPr>
          <a:xfrm>
            <a:off x="894769" y="3975799"/>
            <a:ext cx="1600201" cy="5563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900" b="1" dirty="0">
                <a:solidFill>
                  <a:schemeClr val="accent1"/>
                </a:solidFill>
                <a:cs typeface="+mj-cs"/>
              </a:rPr>
              <a:t>Fill the relevant analysis request form</a:t>
            </a:r>
            <a:endParaRPr lang="tr-TR" sz="900" b="1" dirty="0">
              <a:solidFill>
                <a:schemeClr val="accent1"/>
              </a:solidFill>
              <a:cs typeface="+mj-cs"/>
            </a:endParaRPr>
          </a:p>
          <a:p>
            <a:pPr defTabSz="685800">
              <a:spcBef>
                <a:spcPct val="20000"/>
              </a:spcBef>
              <a:defRPr/>
            </a:pPr>
            <a:r>
              <a:rPr lang="en-US" sz="825" dirty="0">
                <a:solidFill>
                  <a:srgbClr val="FF0000"/>
                </a:solidFill>
                <a:cs typeface="+mj-cs"/>
              </a:rPr>
              <a:t>http://margem.karabuk.edu.tr/Website/formlistesi.aspx</a:t>
            </a:r>
          </a:p>
        </p:txBody>
      </p:sp>
      <p:sp>
        <p:nvSpPr>
          <p:cNvPr id="50" name="Text Placeholder 3"/>
          <p:cNvSpPr txBox="1">
            <a:spLocks/>
          </p:cNvSpPr>
          <p:nvPr/>
        </p:nvSpPr>
        <p:spPr>
          <a:xfrm>
            <a:off x="3288718" y="3406612"/>
            <a:ext cx="1600201"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spcBef>
                <a:spcPct val="20000"/>
              </a:spcBef>
              <a:defRPr/>
            </a:pPr>
            <a:r>
              <a:rPr lang="en-US" sz="900" b="1" dirty="0">
                <a:solidFill>
                  <a:schemeClr val="accent3"/>
                </a:solidFill>
                <a:cs typeface="+mj-cs"/>
              </a:rPr>
              <a:t>Specifying the analysis date</a:t>
            </a:r>
            <a:br>
              <a:rPr lang="en-US" sz="900" b="1" dirty="0">
                <a:solidFill>
                  <a:schemeClr val="tx1">
                    <a:lumMod val="50000"/>
                    <a:lumOff val="50000"/>
                  </a:schemeClr>
                </a:solidFill>
                <a:cs typeface="+mj-cs"/>
              </a:rPr>
            </a:br>
            <a:r>
              <a:rPr lang="en-US" sz="900" dirty="0">
                <a:solidFill>
                  <a:schemeClr val="tx1">
                    <a:lumMod val="50000"/>
                    <a:lumOff val="50000"/>
                  </a:schemeClr>
                </a:solidFill>
                <a:cs typeface="+mj-cs"/>
              </a:rPr>
              <a:t>If the samples are suitable for analysis, testing fees are paid and a testing date is given.</a:t>
            </a:r>
            <a:endParaRPr lang="en-US" sz="825" dirty="0">
              <a:solidFill>
                <a:schemeClr val="tx1">
                  <a:lumMod val="50000"/>
                  <a:lumOff val="50000"/>
                </a:schemeClr>
              </a:solidFill>
              <a:cs typeface="+mj-cs"/>
            </a:endParaRPr>
          </a:p>
        </p:txBody>
      </p:sp>
      <p:sp>
        <p:nvSpPr>
          <p:cNvPr id="51" name="Text Placeholder 3"/>
          <p:cNvSpPr txBox="1">
            <a:spLocks/>
          </p:cNvSpPr>
          <p:nvPr/>
        </p:nvSpPr>
        <p:spPr>
          <a:xfrm>
            <a:off x="546778" y="2671965"/>
            <a:ext cx="1862845" cy="43165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900" b="1" dirty="0">
                <a:solidFill>
                  <a:schemeClr val="accent2"/>
                </a:solidFill>
                <a:cs typeface="+mj-cs"/>
              </a:rPr>
              <a:t>Apply to sample </a:t>
            </a:r>
          </a:p>
          <a:p>
            <a:pPr defTabSz="685800">
              <a:spcBef>
                <a:spcPct val="20000"/>
              </a:spcBef>
              <a:defRPr/>
            </a:pPr>
            <a:r>
              <a:rPr lang="en-US" sz="900" b="1" dirty="0">
                <a:solidFill>
                  <a:schemeClr val="accent2"/>
                </a:solidFill>
                <a:cs typeface="+mj-cs"/>
              </a:rPr>
              <a:t>admission unit</a:t>
            </a:r>
            <a:br>
              <a:rPr lang="en-US" sz="900" b="1" dirty="0">
                <a:solidFill>
                  <a:schemeClr val="tx1">
                    <a:lumMod val="50000"/>
                    <a:lumOff val="50000"/>
                  </a:schemeClr>
                </a:solidFill>
                <a:cs typeface="+mj-cs"/>
              </a:rPr>
            </a:br>
            <a:r>
              <a:rPr lang="en-US" sz="825" dirty="0">
                <a:solidFill>
                  <a:schemeClr val="tx1">
                    <a:lumMod val="50000"/>
                    <a:lumOff val="50000"/>
                  </a:schemeClr>
                </a:solidFill>
                <a:cs typeface="+mj-cs"/>
              </a:rPr>
              <a:t>.</a:t>
            </a:r>
          </a:p>
        </p:txBody>
      </p:sp>
      <p:sp>
        <p:nvSpPr>
          <p:cNvPr id="53" name="Text Placeholder 3"/>
          <p:cNvSpPr txBox="1">
            <a:spLocks/>
          </p:cNvSpPr>
          <p:nvPr/>
        </p:nvSpPr>
        <p:spPr>
          <a:xfrm>
            <a:off x="1824262" y="1997220"/>
            <a:ext cx="1600201" cy="41780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685800">
              <a:spcBef>
                <a:spcPct val="20000"/>
              </a:spcBef>
              <a:defRPr/>
            </a:pPr>
            <a:r>
              <a:rPr lang="en-US" sz="900" b="1" dirty="0">
                <a:solidFill>
                  <a:schemeClr val="accent4"/>
                </a:solidFill>
                <a:cs typeface="+mj-cs"/>
              </a:rPr>
              <a:t>Performing Analysis</a:t>
            </a:r>
            <a:endParaRPr lang="tr-TR" sz="900" b="1" dirty="0">
              <a:solidFill>
                <a:schemeClr val="tx1">
                  <a:lumMod val="50000"/>
                  <a:lumOff val="50000"/>
                </a:schemeClr>
              </a:solidFill>
              <a:cs typeface="+mj-cs"/>
            </a:endParaRPr>
          </a:p>
          <a:p>
            <a:pPr algn="r" defTabSz="685800">
              <a:spcBef>
                <a:spcPct val="20000"/>
              </a:spcBef>
              <a:defRPr/>
            </a:pPr>
            <a:r>
              <a:rPr lang="en-US" sz="825" dirty="0">
                <a:solidFill>
                  <a:schemeClr val="tx1">
                    <a:lumMod val="50000"/>
                    <a:lumOff val="50000"/>
                  </a:schemeClr>
                </a:solidFill>
                <a:cs typeface="+mj-cs"/>
              </a:rPr>
              <a:t>Analyses are performed on the given date</a:t>
            </a:r>
            <a:r>
              <a:rPr lang="tr-TR" sz="825" dirty="0">
                <a:solidFill>
                  <a:schemeClr val="tx1">
                    <a:lumMod val="50000"/>
                    <a:lumOff val="50000"/>
                  </a:schemeClr>
                </a:solidFill>
                <a:cs typeface="+mj-cs"/>
              </a:rPr>
              <a:t>. </a:t>
            </a:r>
            <a:endParaRPr lang="en-US" sz="825" dirty="0">
              <a:solidFill>
                <a:schemeClr val="tx1">
                  <a:lumMod val="50000"/>
                  <a:lumOff val="50000"/>
                </a:schemeClr>
              </a:solidFill>
              <a:cs typeface="+mj-cs"/>
            </a:endParaRPr>
          </a:p>
        </p:txBody>
      </p:sp>
      <p:sp>
        <p:nvSpPr>
          <p:cNvPr id="55" name="Text Placeholder 3"/>
          <p:cNvSpPr txBox="1">
            <a:spLocks/>
          </p:cNvSpPr>
          <p:nvPr/>
        </p:nvSpPr>
        <p:spPr>
          <a:xfrm>
            <a:off x="4193710" y="1704633"/>
            <a:ext cx="1600201" cy="3924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685800">
              <a:spcBef>
                <a:spcPct val="20000"/>
              </a:spcBef>
              <a:defRPr/>
            </a:pPr>
            <a:r>
              <a:rPr lang="en-US" sz="900" b="1" dirty="0">
                <a:solidFill>
                  <a:schemeClr val="accent5"/>
                </a:solidFill>
                <a:cs typeface="+mj-cs"/>
              </a:rPr>
              <a:t>Analysis results report</a:t>
            </a:r>
            <a:br>
              <a:rPr lang="en-US" sz="900" b="1" dirty="0">
                <a:solidFill>
                  <a:schemeClr val="tx1">
                    <a:lumMod val="50000"/>
                    <a:lumOff val="50000"/>
                  </a:schemeClr>
                </a:solidFill>
                <a:cs typeface="+mj-cs"/>
              </a:rPr>
            </a:br>
            <a:r>
              <a:rPr lang="en-US" sz="825" dirty="0">
                <a:solidFill>
                  <a:schemeClr val="tx1">
                    <a:lumMod val="50000"/>
                    <a:lumOff val="50000"/>
                  </a:schemeClr>
                </a:solidFill>
                <a:cs typeface="+mj-cs"/>
              </a:rPr>
              <a:t>Results are submitted in a technical report format</a:t>
            </a:r>
          </a:p>
        </p:txBody>
      </p:sp>
    </p:spTree>
    <p:extLst>
      <p:ext uri="{BB962C8B-B14F-4D97-AF65-F5344CB8AC3E}">
        <p14:creationId xmlns:p14="http://schemas.microsoft.com/office/powerpoint/2010/main" val="360543896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Left)">
                                      <p:cBhvr>
                                        <p:cTn id="21" dur="500"/>
                                        <p:tgtEl>
                                          <p:spTgt spid="7"/>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Left)">
                                      <p:cBhvr>
                                        <p:cTn id="35" dur="500"/>
                                        <p:tgtEl>
                                          <p:spTgt spid="8"/>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500"/>
                                        <p:tgtEl>
                                          <p:spTgt spid="11"/>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slide(fromLeft)">
                                      <p:cBhvr>
                                        <p:cTn id="49" dur="500"/>
                                        <p:tgtEl>
                                          <p:spTgt spid="17"/>
                                        </p:tgtEl>
                                      </p:cBhvr>
                                    </p:animEffect>
                                  </p:childTnLst>
                                </p:cTn>
                              </p:par>
                            </p:childTnLst>
                          </p:cTn>
                        </p:par>
                        <p:par>
                          <p:cTn id="50" fill="hold">
                            <p:stCondLst>
                              <p:cond delay="5000"/>
                            </p:stCondLst>
                            <p:childTnLst>
                              <p:par>
                                <p:cTn id="51" presetID="53"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lide(fromLeft)">
                                      <p:cBhvr>
                                        <p:cTn id="63" dur="500"/>
                                        <p:tgtEl>
                                          <p:spTgt spid="15"/>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up)">
                                      <p:cBhvr>
                                        <p:cTn id="73" dur="500"/>
                                        <p:tgtEl>
                                          <p:spTgt spid="49"/>
                                        </p:tgtEl>
                                      </p:cBhvr>
                                    </p:animEffect>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right)">
                                      <p:cBhvr>
                                        <p:cTn id="77" dur="500"/>
                                        <p:tgtEl>
                                          <p:spTgt spid="51"/>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8500"/>
                            </p:stCondLst>
                            <p:childTnLst>
                              <p:par>
                                <p:cTn id="83" presetID="22" presetClass="entr" presetSubtype="2" fill="hold" grpId="0" nodeType="after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up)">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1" grpId="0" animBg="1"/>
      <p:bldP spid="8" grpId="0" animBg="1"/>
      <p:bldP spid="9" grpId="0" animBg="1"/>
      <p:bldP spid="7" grpId="0" animBg="1"/>
      <p:bldP spid="6" grpId="0" animBg="1"/>
      <p:bldP spid="5" grpId="0" animBg="1"/>
      <p:bldP spid="32" grpId="0" animBg="1"/>
      <p:bldP spid="46" grpId="0" animBg="1"/>
      <p:bldP spid="47" grpId="0" animBg="1"/>
      <p:bldP spid="49" grpId="0"/>
      <p:bldP spid="50" grpId="0"/>
      <p:bldP spid="51" grpId="0"/>
      <p:bldP spid="53"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Metal</a:t>
            </a:r>
            <a:r>
              <a:rPr lang="en-US" dirty="0"/>
              <a:t>l</a:t>
            </a:r>
            <a:r>
              <a:rPr lang="tr-TR" dirty="0"/>
              <a:t>ogra</a:t>
            </a:r>
            <a:r>
              <a:rPr lang="en-US" dirty="0" err="1"/>
              <a:t>phy</a:t>
            </a:r>
            <a:r>
              <a:rPr lang="tr-TR" dirty="0"/>
              <a:t> Laborat</a:t>
            </a:r>
            <a:r>
              <a:rPr lang="en-US" dirty="0" err="1"/>
              <a:t>ory</a:t>
            </a:r>
            <a:endParaRPr lang="en-US" dirty="0"/>
          </a:p>
        </p:txBody>
      </p:sp>
      <p:sp>
        <p:nvSpPr>
          <p:cNvPr id="20" name="Footer Text"/>
          <p:cNvSpPr txBox="1"/>
          <p:nvPr/>
        </p:nvSpPr>
        <p:spPr>
          <a:xfrm>
            <a:off x="3150494" y="1661911"/>
            <a:ext cx="3293368" cy="1246495"/>
          </a:xfrm>
          <a:prstGeom prst="rect">
            <a:avLst/>
          </a:prstGeom>
          <a:noFill/>
        </p:spPr>
        <p:txBody>
          <a:bodyPr wrap="square" lIns="0" tIns="0" rIns="0" bIns="0" rtlCol="0">
            <a:spAutoFit/>
          </a:bodyPr>
          <a:lstStyle/>
          <a:p>
            <a:r>
              <a:rPr lang="tr-TR" sz="900" b="1" dirty="0">
                <a:solidFill>
                  <a:schemeClr val="tx1">
                    <a:lumMod val="50000"/>
                    <a:lumOff val="50000"/>
                  </a:schemeClr>
                </a:solidFill>
              </a:rPr>
              <a:t>Metal</a:t>
            </a:r>
            <a:r>
              <a:rPr lang="en-US" sz="900" b="1" dirty="0" err="1">
                <a:solidFill>
                  <a:schemeClr val="tx1">
                    <a:lumMod val="50000"/>
                    <a:lumOff val="50000"/>
                  </a:schemeClr>
                </a:solidFill>
              </a:rPr>
              <a:t>lography</a:t>
            </a:r>
            <a:r>
              <a:rPr lang="tr-TR" sz="900" b="1" dirty="0">
                <a:solidFill>
                  <a:schemeClr val="tx1">
                    <a:lumMod val="50000"/>
                    <a:lumOff val="50000"/>
                  </a:schemeClr>
                </a:solidFill>
              </a:rPr>
              <a:t> Laborat</a:t>
            </a:r>
            <a:r>
              <a:rPr lang="en-US" sz="900" b="1" dirty="0" err="1">
                <a:solidFill>
                  <a:schemeClr val="tx1">
                    <a:lumMod val="50000"/>
                    <a:lumOff val="50000"/>
                  </a:schemeClr>
                </a:solidFill>
              </a:rPr>
              <a:t>ory</a:t>
            </a:r>
            <a:endParaRPr lang="en-US" sz="900" b="1" dirty="0">
              <a:solidFill>
                <a:schemeClr val="tx1">
                  <a:lumMod val="50000"/>
                  <a:lumOff val="50000"/>
                </a:schemeClr>
              </a:solidFill>
            </a:endParaRPr>
          </a:p>
          <a:p>
            <a:endParaRPr lang="en-US" sz="900" b="1" dirty="0">
              <a:solidFill>
                <a:schemeClr val="tx1">
                  <a:lumMod val="50000"/>
                  <a:lumOff val="50000"/>
                </a:schemeClr>
              </a:solidFill>
            </a:endParaRPr>
          </a:p>
          <a:p>
            <a:r>
              <a:rPr lang="en-US" sz="900" dirty="0">
                <a:solidFill>
                  <a:schemeClr val="tx1">
                    <a:lumMod val="50000"/>
                    <a:lumOff val="50000"/>
                  </a:schemeClr>
                </a:solidFill>
              </a:rPr>
              <a:t>Sample preparation by using many methods as cutting, abrasion, lapping, </a:t>
            </a:r>
            <a:r>
              <a:rPr lang="en-US" sz="900" dirty="0" err="1">
                <a:solidFill>
                  <a:schemeClr val="tx1">
                    <a:lumMod val="50000"/>
                    <a:lumOff val="50000"/>
                  </a:schemeClr>
                </a:solidFill>
              </a:rPr>
              <a:t>bakeliting</a:t>
            </a:r>
            <a:r>
              <a:rPr lang="en-US" sz="900" dirty="0">
                <a:solidFill>
                  <a:schemeClr val="tx1">
                    <a:lumMod val="50000"/>
                    <a:lumOff val="50000"/>
                  </a:schemeClr>
                </a:solidFill>
              </a:rPr>
              <a:t>, and etching.</a:t>
            </a:r>
          </a:p>
          <a:p>
            <a:endParaRPr lang="en-US" sz="900" dirty="0">
              <a:solidFill>
                <a:schemeClr val="tx1">
                  <a:lumMod val="50000"/>
                  <a:lumOff val="50000"/>
                </a:schemeClr>
              </a:solidFill>
            </a:endParaRPr>
          </a:p>
          <a:p>
            <a:r>
              <a:rPr lang="en-US" sz="900" dirty="0">
                <a:solidFill>
                  <a:schemeClr val="tx1">
                    <a:lumMod val="50000"/>
                    <a:lumOff val="50000"/>
                  </a:schemeClr>
                </a:solidFill>
              </a:rPr>
              <a:t>Image capturing in an optical microscope at a maximum of 2000X zooming.</a:t>
            </a:r>
          </a:p>
          <a:p>
            <a:r>
              <a:rPr lang="en-US" sz="900" dirty="0">
                <a:solidFill>
                  <a:schemeClr val="tx1">
                    <a:lumMod val="50000"/>
                    <a:lumOff val="50000"/>
                  </a:schemeClr>
                </a:solidFill>
              </a:rPr>
              <a:t> </a:t>
            </a:r>
          </a:p>
          <a:p>
            <a:endParaRPr lang="en-US" sz="900" dirty="0">
              <a:solidFill>
                <a:schemeClr val="tx1">
                  <a:lumMod val="50000"/>
                  <a:lumOff val="50000"/>
                </a:schemeClr>
              </a:solidFill>
            </a:endParaRPr>
          </a:p>
        </p:txBody>
      </p:sp>
      <p:sp>
        <p:nvSpPr>
          <p:cNvPr id="21" name="Rectangle 20"/>
          <p:cNvSpPr/>
          <p:nvPr/>
        </p:nvSpPr>
        <p:spPr>
          <a:xfrm>
            <a:off x="3143250" y="268560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392034" y="2839566"/>
            <a:ext cx="2856365" cy="369332"/>
          </a:xfrm>
          <a:prstGeom prst="rect">
            <a:avLst/>
          </a:prstGeom>
          <a:noFill/>
        </p:spPr>
        <p:txBody>
          <a:bodyPr wrap="square" rtlCol="0">
            <a:spAutoFit/>
          </a:bodyPr>
          <a:lstStyle/>
          <a:p>
            <a:pPr algn="ctr"/>
            <a:r>
              <a:rPr lang="tr-TR" sz="900" b="1" dirty="0">
                <a:solidFill>
                  <a:schemeClr val="bg1"/>
                </a:solidFill>
                <a:latin typeface="+mj-lt"/>
              </a:rPr>
              <a:t>Metal</a:t>
            </a:r>
            <a:r>
              <a:rPr lang="en-US" sz="900" b="1" dirty="0" err="1">
                <a:solidFill>
                  <a:schemeClr val="bg1"/>
                </a:solidFill>
                <a:latin typeface="+mj-lt"/>
              </a:rPr>
              <a:t>lographic</a:t>
            </a:r>
            <a:r>
              <a:rPr lang="en-US" sz="900" b="1" dirty="0">
                <a:solidFill>
                  <a:schemeClr val="bg1"/>
                </a:solidFill>
                <a:latin typeface="+mj-lt"/>
              </a:rPr>
              <a:t> </a:t>
            </a:r>
            <a:r>
              <a:rPr lang="tr-TR" sz="900" b="1" dirty="0">
                <a:solidFill>
                  <a:schemeClr val="bg1"/>
                </a:solidFill>
                <a:latin typeface="+mj-lt"/>
              </a:rPr>
              <a:t> </a:t>
            </a:r>
            <a:r>
              <a:rPr lang="en-US" sz="900" b="1" dirty="0">
                <a:solidFill>
                  <a:schemeClr val="bg1"/>
                </a:solidFill>
                <a:latin typeface="+mj-lt"/>
              </a:rPr>
              <a:t>Processes</a:t>
            </a:r>
            <a:r>
              <a:rPr lang="tr-TR" sz="900" b="1" dirty="0">
                <a:solidFill>
                  <a:schemeClr val="bg1"/>
                </a:solidFill>
                <a:latin typeface="+mj-lt"/>
              </a:rPr>
              <a:t> ve Opti</a:t>
            </a:r>
            <a:r>
              <a:rPr lang="en-US" sz="900" b="1" dirty="0" err="1">
                <a:solidFill>
                  <a:schemeClr val="bg1"/>
                </a:solidFill>
                <a:latin typeface="+mj-lt"/>
              </a:rPr>
              <a:t>cal</a:t>
            </a:r>
            <a:r>
              <a:rPr lang="tr-TR" sz="900" b="1" dirty="0">
                <a:solidFill>
                  <a:schemeClr val="bg1"/>
                </a:solidFill>
                <a:latin typeface="+mj-lt"/>
              </a:rPr>
              <a:t> Mi</a:t>
            </a:r>
            <a:r>
              <a:rPr lang="en-US" sz="900" b="1" dirty="0">
                <a:solidFill>
                  <a:schemeClr val="bg1"/>
                </a:solidFill>
                <a:latin typeface="+mj-lt"/>
              </a:rPr>
              <a:t>c</a:t>
            </a:r>
            <a:r>
              <a:rPr lang="tr-TR" sz="900" b="1" dirty="0">
                <a:solidFill>
                  <a:schemeClr val="bg1"/>
                </a:solidFill>
                <a:latin typeface="+mj-lt"/>
              </a:rPr>
              <a:t>ros</a:t>
            </a:r>
            <a:r>
              <a:rPr lang="en-US" sz="900" b="1" dirty="0">
                <a:solidFill>
                  <a:schemeClr val="bg1"/>
                </a:solidFill>
                <a:latin typeface="+mj-lt"/>
              </a:rPr>
              <a:t>c</a:t>
            </a:r>
            <a:r>
              <a:rPr lang="tr-TR" sz="900" b="1" dirty="0">
                <a:solidFill>
                  <a:schemeClr val="bg1"/>
                </a:solidFill>
                <a:latin typeface="+mj-lt"/>
              </a:rPr>
              <a:t>op</a:t>
            </a:r>
            <a:r>
              <a:rPr lang="en-US" sz="900" b="1" dirty="0" err="1">
                <a:solidFill>
                  <a:schemeClr val="bg1"/>
                </a:solidFill>
                <a:latin typeface="+mj-lt"/>
              </a:rPr>
              <a:t>es</a:t>
            </a:r>
            <a:r>
              <a:rPr lang="tr-TR" sz="900" b="1" dirty="0">
                <a:solidFill>
                  <a:schemeClr val="bg1"/>
                </a:solidFill>
                <a:latin typeface="+mj-lt"/>
              </a:rPr>
              <a:t> Lab</a:t>
            </a:r>
            <a:r>
              <a:rPr lang="en-US" sz="900" b="1" dirty="0">
                <a:solidFill>
                  <a:schemeClr val="bg1"/>
                </a:solidFill>
                <a:latin typeface="+mj-lt"/>
              </a:rPr>
              <a:t>oratory</a:t>
            </a:r>
          </a:p>
        </p:txBody>
      </p:sp>
      <p:pic>
        <p:nvPicPr>
          <p:cNvPr id="12" name="Resim Yer Tutucusu 11"/>
          <p:cNvPicPr>
            <a:picLocks noGrp="1" noChangeAspect="1"/>
          </p:cNvPicPr>
          <p:nvPr>
            <p:ph type="pic" sz="quarter" idx="15"/>
          </p:nvPr>
        </p:nvPicPr>
        <p:blipFill>
          <a:blip r:embed="rId3"/>
          <a:srcRect l="2149" r="2149"/>
          <a:stretch>
            <a:fillRect/>
          </a:stretch>
        </p:blipFill>
        <p:spPr>
          <a:prstGeom prst="rect">
            <a:avLst/>
          </a:prstGeom>
        </p:spPr>
      </p:pic>
      <p:pic>
        <p:nvPicPr>
          <p:cNvPr id="4" name="Resim Yer Tutucusu 3"/>
          <p:cNvPicPr>
            <a:picLocks noGrp="1" noChangeAspect="1"/>
          </p:cNvPicPr>
          <p:nvPr>
            <p:ph type="pic" sz="quarter" idx="16"/>
          </p:nvPr>
        </p:nvPicPr>
        <p:blipFill>
          <a:blip r:embed="rId4"/>
          <a:srcRect t="10353" b="10353"/>
          <a:stretch>
            <a:fillRect/>
          </a:stretch>
        </p:blipFill>
        <p:spPr>
          <a:prstGeom prst="rect">
            <a:avLst/>
          </a:prstGeom>
        </p:spPr>
      </p:pic>
      <p:pic>
        <p:nvPicPr>
          <p:cNvPr id="8" name="Resim Yer Tutucusu 7"/>
          <p:cNvPicPr>
            <a:picLocks noGrp="1" noChangeAspect="1"/>
          </p:cNvPicPr>
          <p:nvPr>
            <p:ph type="pic" sz="quarter" idx="17"/>
          </p:nvPr>
        </p:nvPicPr>
        <p:blipFill>
          <a:blip r:embed="rId5"/>
          <a:srcRect t="15806" b="15806"/>
          <a:stretch>
            <a:fillRect/>
          </a:stretch>
        </p:blipFill>
        <p:spPr>
          <a:prstGeom prst="rect">
            <a:avLst/>
          </a:prstGeom>
        </p:spPr>
      </p:pic>
      <p:pic>
        <p:nvPicPr>
          <p:cNvPr id="10" name="Resim Yer Tutucusu 9"/>
          <p:cNvPicPr>
            <a:picLocks noGrp="1" noChangeAspect="1"/>
          </p:cNvPicPr>
          <p:nvPr>
            <p:ph type="pic" sz="quarter" idx="18"/>
          </p:nvPr>
        </p:nvPicPr>
        <p:blipFill>
          <a:blip r:embed="rId6"/>
          <a:srcRect t="20375" b="20375"/>
          <a:stretch>
            <a:fillRect/>
          </a:stretch>
        </p:blipFill>
        <p:spPr>
          <a:prstGeom prst="rect">
            <a:avLst/>
          </a:prstGeom>
        </p:spPr>
      </p:pic>
    </p:spTree>
    <p:extLst>
      <p:ext uri="{BB962C8B-B14F-4D97-AF65-F5344CB8AC3E}">
        <p14:creationId xmlns:p14="http://schemas.microsoft.com/office/powerpoint/2010/main" val="3734195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STATİC Test Laboratory</a:t>
            </a:r>
          </a:p>
        </p:txBody>
      </p:sp>
      <p:sp>
        <p:nvSpPr>
          <p:cNvPr id="20" name="Footer Text"/>
          <p:cNvSpPr txBox="1"/>
          <p:nvPr/>
        </p:nvSpPr>
        <p:spPr>
          <a:xfrm>
            <a:off x="3143250" y="1657350"/>
            <a:ext cx="3293368" cy="830997"/>
          </a:xfrm>
          <a:prstGeom prst="rect">
            <a:avLst/>
          </a:prstGeom>
          <a:noFill/>
        </p:spPr>
        <p:txBody>
          <a:bodyPr wrap="square" lIns="0" tIns="0" rIns="0" bIns="0" rtlCol="0">
            <a:spAutoFit/>
          </a:bodyPr>
          <a:lstStyle/>
          <a:p>
            <a:r>
              <a:rPr lang="en-US" sz="900" b="1" dirty="0">
                <a:solidFill>
                  <a:schemeClr val="tx1">
                    <a:lumMod val="50000"/>
                    <a:lumOff val="50000"/>
                  </a:schemeClr>
                </a:solidFill>
              </a:rPr>
              <a:t>Static Test Laboratory (ACCREDITED)</a:t>
            </a:r>
          </a:p>
          <a:p>
            <a:endParaRPr lang="en-US" sz="900" b="1" dirty="0">
              <a:solidFill>
                <a:schemeClr val="tx1">
                  <a:lumMod val="50000"/>
                  <a:lumOff val="50000"/>
                </a:schemeClr>
              </a:solidFill>
            </a:endParaRPr>
          </a:p>
          <a:p>
            <a:r>
              <a:rPr lang="en-US" sz="900" dirty="0">
                <a:solidFill>
                  <a:schemeClr val="tx1">
                    <a:lumMod val="50000"/>
                    <a:lumOff val="50000"/>
                  </a:schemeClr>
                </a:solidFill>
              </a:rPr>
              <a:t>Tensile Test (max. 600 </a:t>
            </a:r>
            <a:r>
              <a:rPr lang="en-US" sz="900" dirty="0" err="1">
                <a:solidFill>
                  <a:schemeClr val="tx1">
                    <a:lumMod val="50000"/>
                    <a:lumOff val="50000"/>
                  </a:schemeClr>
                </a:solidFill>
              </a:rPr>
              <a:t>kN</a:t>
            </a:r>
            <a:r>
              <a:rPr lang="en-US" sz="900" dirty="0">
                <a:solidFill>
                  <a:schemeClr val="tx1">
                    <a:lumMod val="50000"/>
                    <a:lumOff val="50000"/>
                  </a:schemeClr>
                </a:solidFill>
              </a:rPr>
              <a:t>, max 1100 °C)</a:t>
            </a:r>
          </a:p>
          <a:p>
            <a:r>
              <a:rPr lang="en-US" sz="900" dirty="0">
                <a:solidFill>
                  <a:schemeClr val="tx1">
                    <a:lumMod val="50000"/>
                    <a:lumOff val="50000"/>
                  </a:schemeClr>
                </a:solidFill>
              </a:rPr>
              <a:t>Compression Test (max. 250 </a:t>
            </a:r>
            <a:r>
              <a:rPr lang="en-US" sz="900" dirty="0" err="1">
                <a:solidFill>
                  <a:schemeClr val="tx1">
                    <a:lumMod val="50000"/>
                    <a:lumOff val="50000"/>
                  </a:schemeClr>
                </a:solidFill>
              </a:rPr>
              <a:t>kN</a:t>
            </a:r>
            <a:r>
              <a:rPr lang="en-US" sz="900" dirty="0">
                <a:solidFill>
                  <a:schemeClr val="tx1">
                    <a:lumMod val="50000"/>
                    <a:lumOff val="50000"/>
                  </a:schemeClr>
                </a:solidFill>
              </a:rPr>
              <a:t>, 250 °C)</a:t>
            </a:r>
          </a:p>
          <a:p>
            <a:r>
              <a:rPr lang="en-US" sz="900" dirty="0">
                <a:solidFill>
                  <a:schemeClr val="tx1">
                    <a:lumMod val="50000"/>
                    <a:lumOff val="50000"/>
                  </a:schemeClr>
                </a:solidFill>
              </a:rPr>
              <a:t>Bending Test (max. 250 </a:t>
            </a:r>
            <a:r>
              <a:rPr lang="en-US" sz="900" dirty="0" err="1">
                <a:solidFill>
                  <a:schemeClr val="tx1">
                    <a:lumMod val="50000"/>
                    <a:lumOff val="50000"/>
                  </a:schemeClr>
                </a:solidFill>
              </a:rPr>
              <a:t>kN</a:t>
            </a:r>
            <a:r>
              <a:rPr lang="en-US" sz="900" dirty="0">
                <a:solidFill>
                  <a:schemeClr val="tx1">
                    <a:lumMod val="50000"/>
                    <a:lumOff val="50000"/>
                  </a:schemeClr>
                </a:solidFill>
              </a:rPr>
              <a:t>, 250 °C )</a:t>
            </a:r>
          </a:p>
          <a:p>
            <a:endParaRPr lang="en-US" sz="900" dirty="0">
              <a:solidFill>
                <a:schemeClr val="tx1">
                  <a:lumMod val="50000"/>
                  <a:lumOff val="50000"/>
                </a:schemeClr>
              </a:solidFill>
            </a:endParaRPr>
          </a:p>
        </p:txBody>
      </p:sp>
      <p:sp>
        <p:nvSpPr>
          <p:cNvPr id="21" name="Rectangle 20"/>
          <p:cNvSpPr/>
          <p:nvPr/>
        </p:nvSpPr>
        <p:spPr>
          <a:xfrm>
            <a:off x="3143250" y="268560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4114800" y="2839566"/>
            <a:ext cx="2457451" cy="230832"/>
          </a:xfrm>
          <a:prstGeom prst="rect">
            <a:avLst/>
          </a:prstGeom>
          <a:noFill/>
        </p:spPr>
        <p:txBody>
          <a:bodyPr wrap="square" rtlCol="0">
            <a:spAutoFit/>
          </a:bodyPr>
          <a:lstStyle/>
          <a:p>
            <a:r>
              <a:rPr lang="en-US" sz="900" b="1" dirty="0">
                <a:solidFill>
                  <a:schemeClr val="bg1"/>
                </a:solidFill>
                <a:latin typeface="+mj-lt"/>
              </a:rPr>
              <a:t>ZWICK ROELL</a:t>
            </a:r>
          </a:p>
        </p:txBody>
      </p:sp>
      <p:sp>
        <p:nvSpPr>
          <p:cNvPr id="29" name="Footer Text"/>
          <p:cNvSpPr txBox="1"/>
          <p:nvPr/>
        </p:nvSpPr>
        <p:spPr>
          <a:xfrm>
            <a:off x="3143250" y="3393737"/>
            <a:ext cx="3293368" cy="692497"/>
          </a:xfrm>
          <a:prstGeom prst="rect">
            <a:avLst/>
          </a:prstGeom>
          <a:noFill/>
        </p:spPr>
        <p:txBody>
          <a:bodyPr wrap="square" lIns="0" tIns="0" rIns="0" bIns="0" rtlCol="0">
            <a:spAutoFit/>
          </a:bodyPr>
          <a:lstStyle/>
          <a:p>
            <a:r>
              <a:rPr lang="en-US" sz="900" dirty="0">
                <a:solidFill>
                  <a:schemeClr val="tx1">
                    <a:lumMod val="50000"/>
                    <a:lumOff val="50000"/>
                  </a:schemeClr>
                </a:solidFill>
              </a:rPr>
              <a:t> </a:t>
            </a:r>
          </a:p>
          <a:p>
            <a:r>
              <a:rPr lang="en-US" sz="900" dirty="0">
                <a:solidFill>
                  <a:schemeClr val="tx1">
                    <a:lumMod val="50000"/>
                    <a:lumOff val="50000"/>
                  </a:schemeClr>
                </a:solidFill>
              </a:rPr>
              <a:t>Fatigue Test (max. 100 </a:t>
            </a:r>
            <a:r>
              <a:rPr lang="en-US" sz="900" dirty="0" err="1">
                <a:solidFill>
                  <a:schemeClr val="tx1">
                    <a:lumMod val="50000"/>
                    <a:lumOff val="50000"/>
                  </a:schemeClr>
                </a:solidFill>
              </a:rPr>
              <a:t>kN</a:t>
            </a:r>
            <a:r>
              <a:rPr lang="en-US" sz="900" dirty="0">
                <a:solidFill>
                  <a:schemeClr val="tx1">
                    <a:lumMod val="50000"/>
                    <a:lumOff val="50000"/>
                  </a:schemeClr>
                </a:solidFill>
              </a:rPr>
              <a:t>,)</a:t>
            </a:r>
          </a:p>
          <a:p>
            <a:r>
              <a:rPr lang="en-US" sz="900" dirty="0">
                <a:solidFill>
                  <a:schemeClr val="tx1">
                    <a:lumMod val="50000"/>
                    <a:lumOff val="50000"/>
                  </a:schemeClr>
                </a:solidFill>
              </a:rPr>
              <a:t>Fracture Toughness Test (max.  100 </a:t>
            </a:r>
            <a:r>
              <a:rPr lang="en-US" sz="900" dirty="0" err="1">
                <a:solidFill>
                  <a:schemeClr val="tx1">
                    <a:lumMod val="50000"/>
                    <a:lumOff val="50000"/>
                  </a:schemeClr>
                </a:solidFill>
              </a:rPr>
              <a:t>kN</a:t>
            </a:r>
            <a:r>
              <a:rPr lang="en-US" sz="900" dirty="0">
                <a:solidFill>
                  <a:schemeClr val="tx1">
                    <a:lumMod val="50000"/>
                    <a:lumOff val="50000"/>
                  </a:schemeClr>
                </a:solidFill>
              </a:rPr>
              <a:t>)</a:t>
            </a:r>
          </a:p>
          <a:p>
            <a:r>
              <a:rPr lang="en-US" sz="900" dirty="0">
                <a:solidFill>
                  <a:schemeClr val="tx1">
                    <a:lumMod val="50000"/>
                    <a:lumOff val="50000"/>
                  </a:schemeClr>
                </a:solidFill>
              </a:rPr>
              <a:t>Notch Impact Test (max. 450 J, -80 °C-100 °C)</a:t>
            </a:r>
          </a:p>
          <a:p>
            <a:endParaRPr lang="en-US" sz="900" dirty="0">
              <a:solidFill>
                <a:schemeClr val="tx1">
                  <a:lumMod val="50000"/>
                  <a:lumOff val="50000"/>
                </a:schemeClr>
              </a:solidFill>
            </a:endParaRPr>
          </a:p>
        </p:txBody>
      </p:sp>
      <p:pic>
        <p:nvPicPr>
          <p:cNvPr id="6" name="Picture Placeholder 5" descr="0LAB12.JP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7827" r="7827"/>
          <a:stretch>
            <a:fillRect/>
          </a:stretch>
        </p:blipFill>
        <p:spPr/>
      </p:pic>
      <p:pic>
        <p:nvPicPr>
          <p:cNvPr id="17" name="Picture 2" descr="betonstahl4.jpg"/>
          <p:cNvPicPr>
            <a:picLocks noGrp="1"/>
          </p:cNvPicPr>
          <p:nvPr>
            <p:ph type="pic" sz="quarter" idx="16"/>
          </p:nvPr>
        </p:nvPicPr>
        <p:blipFill>
          <a:blip r:embed="rId4" cstate="print">
            <a:extLst>
              <a:ext uri="{28A0092B-C50C-407E-A947-70E740481C1C}">
                <a14:useLocalDpi xmlns:a14="http://schemas.microsoft.com/office/drawing/2010/main" val="0"/>
              </a:ext>
            </a:extLst>
          </a:blip>
          <a:srcRect t="18655" b="18655"/>
          <a:stretch>
            <a:fillRect/>
          </a:stretch>
        </p:blipFill>
        <p:spPr>
          <a:prstGeom prst="rect">
            <a:avLst/>
          </a:prstGeom>
          <a:ln>
            <a:noFill/>
          </a:ln>
          <a:effectLst>
            <a:outerShdw blurRad="292100" dist="139700" dir="2700000" algn="tl" rotWithShape="0">
              <a:srgbClr val="333333">
                <a:alpha val="65000"/>
              </a:srgbClr>
            </a:outerShdw>
          </a:effectLst>
        </p:spPr>
      </p:pic>
      <p:pic>
        <p:nvPicPr>
          <p:cNvPr id="19" name="Picture 5" descr="DSC_6188.JPG"/>
          <p:cNvPicPr>
            <a:picLocks noGrp="1"/>
          </p:cNvPicPr>
          <p:nvPr>
            <p:ph type="pic" sz="quarter" idx="17"/>
          </p:nvPr>
        </p:nvPicPr>
        <p:blipFill>
          <a:blip r:embed="rId5" cstate="print">
            <a:extLst>
              <a:ext uri="{28A0092B-C50C-407E-A947-70E740481C1C}">
                <a14:useLocalDpi xmlns:a14="http://schemas.microsoft.com/office/drawing/2010/main" val="0"/>
              </a:ext>
            </a:extLst>
          </a:blip>
          <a:srcRect t="22577" b="22577"/>
          <a:stretch>
            <a:fillRect/>
          </a:stretch>
        </p:blipFill>
        <p:spPr>
          <a:prstGeom prst="rect">
            <a:avLst/>
          </a:prstGeom>
          <a:ln>
            <a:noFill/>
          </a:ln>
          <a:effectLst>
            <a:outerShdw blurRad="292100" dist="139700" dir="2700000" algn="tl" rotWithShape="0">
              <a:srgbClr val="333333">
                <a:alpha val="65000"/>
              </a:srgbClr>
            </a:outerShdw>
          </a:effectLst>
        </p:spPr>
      </p:pic>
      <p:pic>
        <p:nvPicPr>
          <p:cNvPr id="11" name="Picture Placeholder 10"/>
          <p:cNvPicPr>
            <a:picLocks noGrp="1" noChangeAspect="1"/>
          </p:cNvPicPr>
          <p:nvPr>
            <p:ph type="pic" sz="quarter" idx="18"/>
          </p:nvPr>
        </p:nvPicPr>
        <p:blipFill>
          <a:blip r:embed="rId6"/>
          <a:srcRect l="7131" r="7131"/>
          <a:stretch>
            <a:fillRect/>
          </a:stretch>
        </p:blipFill>
        <p:spPr/>
      </p:pic>
    </p:spTree>
    <p:extLst>
      <p:ext uri="{BB962C8B-B14F-4D97-AF65-F5344CB8AC3E}">
        <p14:creationId xmlns:p14="http://schemas.microsoft.com/office/powerpoint/2010/main" val="2173951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D</a:t>
            </a:r>
            <a:r>
              <a:rPr lang="en-US" dirty="0"/>
              <a:t>Y</a:t>
            </a:r>
            <a:r>
              <a:rPr lang="tr-TR" dirty="0"/>
              <a:t>NAMİ</a:t>
            </a:r>
            <a:r>
              <a:rPr lang="en-US" dirty="0"/>
              <a:t>C</a:t>
            </a:r>
            <a:r>
              <a:rPr lang="tr-TR" dirty="0"/>
              <a:t> </a:t>
            </a:r>
            <a:r>
              <a:rPr lang="en-US" dirty="0"/>
              <a:t>Test Laboratory</a:t>
            </a:r>
          </a:p>
        </p:txBody>
      </p:sp>
      <p:sp>
        <p:nvSpPr>
          <p:cNvPr id="20" name="Footer Text"/>
          <p:cNvSpPr txBox="1"/>
          <p:nvPr/>
        </p:nvSpPr>
        <p:spPr>
          <a:xfrm>
            <a:off x="3143250" y="1657350"/>
            <a:ext cx="3293368" cy="830997"/>
          </a:xfrm>
          <a:prstGeom prst="rect">
            <a:avLst/>
          </a:prstGeom>
          <a:noFill/>
        </p:spPr>
        <p:txBody>
          <a:bodyPr wrap="square" lIns="0" tIns="0" rIns="0" bIns="0" rtlCol="0">
            <a:spAutoFit/>
          </a:bodyPr>
          <a:lstStyle/>
          <a:p>
            <a:r>
              <a:rPr lang="en-US" sz="900" b="1" dirty="0">
                <a:solidFill>
                  <a:schemeClr val="tx1">
                    <a:lumMod val="50000"/>
                    <a:lumOff val="50000"/>
                  </a:schemeClr>
                </a:solidFill>
              </a:rPr>
              <a:t>Dynamic Test Laboratory (ACCREDITED)</a:t>
            </a:r>
          </a:p>
          <a:p>
            <a:endParaRPr lang="en-US" sz="900" dirty="0">
              <a:solidFill>
                <a:schemeClr val="tx1">
                  <a:lumMod val="50000"/>
                  <a:lumOff val="50000"/>
                </a:schemeClr>
              </a:solidFill>
            </a:endParaRPr>
          </a:p>
          <a:p>
            <a:r>
              <a:rPr lang="en-US" sz="900" dirty="0">
                <a:solidFill>
                  <a:schemeClr val="tx1">
                    <a:lumMod val="50000"/>
                    <a:lumOff val="50000"/>
                  </a:schemeClr>
                </a:solidFill>
              </a:rPr>
              <a:t>Tensile Test (max. 600 </a:t>
            </a:r>
            <a:r>
              <a:rPr lang="en-US" sz="900" dirty="0" err="1">
                <a:solidFill>
                  <a:schemeClr val="tx1">
                    <a:lumMod val="50000"/>
                    <a:lumOff val="50000"/>
                  </a:schemeClr>
                </a:solidFill>
              </a:rPr>
              <a:t>kN</a:t>
            </a:r>
            <a:r>
              <a:rPr lang="en-US" sz="900" dirty="0">
                <a:solidFill>
                  <a:schemeClr val="tx1">
                    <a:lumMod val="50000"/>
                    <a:lumOff val="50000"/>
                  </a:schemeClr>
                </a:solidFill>
              </a:rPr>
              <a:t>, max 1400 °C)</a:t>
            </a:r>
          </a:p>
          <a:p>
            <a:r>
              <a:rPr lang="en-US" sz="900" dirty="0">
                <a:solidFill>
                  <a:schemeClr val="tx1">
                    <a:lumMod val="50000"/>
                    <a:lumOff val="50000"/>
                  </a:schemeClr>
                </a:solidFill>
              </a:rPr>
              <a:t>Compression Test (max. 100 </a:t>
            </a:r>
            <a:r>
              <a:rPr lang="en-US" sz="900" dirty="0" err="1">
                <a:solidFill>
                  <a:schemeClr val="tx1">
                    <a:lumMod val="50000"/>
                    <a:lumOff val="50000"/>
                  </a:schemeClr>
                </a:solidFill>
              </a:rPr>
              <a:t>kN</a:t>
            </a:r>
            <a:r>
              <a:rPr lang="en-US" sz="900" dirty="0">
                <a:solidFill>
                  <a:schemeClr val="tx1">
                    <a:lumMod val="50000"/>
                    <a:lumOff val="50000"/>
                  </a:schemeClr>
                </a:solidFill>
              </a:rPr>
              <a:t>)</a:t>
            </a:r>
          </a:p>
          <a:p>
            <a:r>
              <a:rPr lang="en-US" sz="900" dirty="0">
                <a:solidFill>
                  <a:schemeClr val="tx1">
                    <a:lumMod val="50000"/>
                    <a:lumOff val="50000"/>
                  </a:schemeClr>
                </a:solidFill>
              </a:rPr>
              <a:t>Bending Test (max. 100 </a:t>
            </a:r>
            <a:r>
              <a:rPr lang="en-US" sz="900" dirty="0" err="1">
                <a:solidFill>
                  <a:schemeClr val="tx1">
                    <a:lumMod val="50000"/>
                    <a:lumOff val="50000"/>
                  </a:schemeClr>
                </a:solidFill>
              </a:rPr>
              <a:t>kN</a:t>
            </a:r>
            <a:r>
              <a:rPr lang="en-US" sz="900" dirty="0">
                <a:solidFill>
                  <a:schemeClr val="tx1">
                    <a:lumMod val="50000"/>
                    <a:lumOff val="50000"/>
                  </a:schemeClr>
                </a:solidFill>
              </a:rPr>
              <a:t> )</a:t>
            </a:r>
          </a:p>
          <a:p>
            <a:endParaRPr lang="en-US" sz="900" dirty="0">
              <a:solidFill>
                <a:schemeClr val="tx1">
                  <a:lumMod val="50000"/>
                  <a:lumOff val="50000"/>
                </a:schemeClr>
              </a:solidFill>
            </a:endParaRPr>
          </a:p>
        </p:txBody>
      </p:sp>
      <p:sp>
        <p:nvSpPr>
          <p:cNvPr id="21" name="Rectangle 20"/>
          <p:cNvSpPr/>
          <p:nvPr/>
        </p:nvSpPr>
        <p:spPr>
          <a:xfrm>
            <a:off x="3114675" y="2651414"/>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392035" y="2839566"/>
            <a:ext cx="2743200" cy="369332"/>
          </a:xfrm>
          <a:prstGeom prst="rect">
            <a:avLst/>
          </a:prstGeom>
          <a:noFill/>
        </p:spPr>
        <p:txBody>
          <a:bodyPr wrap="square" rtlCol="0">
            <a:spAutoFit/>
          </a:bodyPr>
          <a:lstStyle/>
          <a:p>
            <a:r>
              <a:rPr lang="tr-TR" sz="900" b="1" dirty="0">
                <a:solidFill>
                  <a:schemeClr val="bg1"/>
                </a:solidFill>
                <a:latin typeface="+mj-lt"/>
              </a:rPr>
              <a:t>MTS (100kN Servoh</a:t>
            </a:r>
            <a:r>
              <a:rPr lang="en-US" sz="900" b="1" dirty="0" err="1">
                <a:solidFill>
                  <a:schemeClr val="bg1"/>
                </a:solidFill>
                <a:latin typeface="+mj-lt"/>
              </a:rPr>
              <a:t>ydraulic</a:t>
            </a:r>
            <a:r>
              <a:rPr lang="tr-TR" sz="900" b="1" dirty="0">
                <a:solidFill>
                  <a:schemeClr val="bg1"/>
                </a:solidFill>
                <a:latin typeface="+mj-lt"/>
              </a:rPr>
              <a:t> D</a:t>
            </a:r>
            <a:r>
              <a:rPr lang="en-US" sz="900" b="1" dirty="0">
                <a:solidFill>
                  <a:schemeClr val="bg1"/>
                </a:solidFill>
                <a:latin typeface="+mj-lt"/>
              </a:rPr>
              <a:t>y</a:t>
            </a:r>
            <a:r>
              <a:rPr lang="tr-TR" sz="900" b="1" dirty="0">
                <a:solidFill>
                  <a:schemeClr val="bg1"/>
                </a:solidFill>
                <a:latin typeface="+mj-lt"/>
              </a:rPr>
              <a:t>nami</a:t>
            </a:r>
            <a:r>
              <a:rPr lang="en-US" sz="900" b="1" dirty="0">
                <a:solidFill>
                  <a:schemeClr val="bg1"/>
                </a:solidFill>
                <a:latin typeface="+mj-lt"/>
              </a:rPr>
              <a:t>c</a:t>
            </a:r>
            <a:r>
              <a:rPr lang="tr-TR" sz="900" b="1" dirty="0">
                <a:solidFill>
                  <a:schemeClr val="bg1"/>
                </a:solidFill>
                <a:latin typeface="+mj-lt"/>
              </a:rPr>
              <a:t> Test</a:t>
            </a:r>
            <a:r>
              <a:rPr lang="en-US" sz="900" b="1" dirty="0" err="1">
                <a:solidFill>
                  <a:schemeClr val="bg1"/>
                </a:solidFill>
                <a:latin typeface="+mj-lt"/>
              </a:rPr>
              <a:t>ing</a:t>
            </a:r>
            <a:r>
              <a:rPr lang="en-US" sz="900" b="1" dirty="0">
                <a:solidFill>
                  <a:schemeClr val="bg1"/>
                </a:solidFill>
                <a:latin typeface="+mj-lt"/>
              </a:rPr>
              <a:t> Device</a:t>
            </a:r>
            <a:r>
              <a:rPr lang="tr-TR" sz="900" b="1" dirty="0">
                <a:solidFill>
                  <a:schemeClr val="bg1"/>
                </a:solidFill>
                <a:latin typeface="+mj-lt"/>
              </a:rPr>
              <a:t>)</a:t>
            </a:r>
            <a:endParaRPr lang="en-US" sz="900" b="1" dirty="0">
              <a:solidFill>
                <a:schemeClr val="bg1"/>
              </a:solidFill>
              <a:latin typeface="+mj-lt"/>
            </a:endParaRPr>
          </a:p>
        </p:txBody>
      </p:sp>
      <p:sp>
        <p:nvSpPr>
          <p:cNvPr id="29" name="Footer Text"/>
          <p:cNvSpPr txBox="1"/>
          <p:nvPr/>
        </p:nvSpPr>
        <p:spPr>
          <a:xfrm>
            <a:off x="3143250" y="3393737"/>
            <a:ext cx="3293368" cy="415498"/>
          </a:xfrm>
          <a:prstGeom prst="rect">
            <a:avLst/>
          </a:prstGeom>
          <a:noFill/>
        </p:spPr>
        <p:txBody>
          <a:bodyPr wrap="square" lIns="0" tIns="0" rIns="0" bIns="0" rtlCol="0">
            <a:spAutoFit/>
          </a:bodyPr>
          <a:lstStyle/>
          <a:p>
            <a:r>
              <a:rPr lang="en-US" sz="900" dirty="0">
                <a:solidFill>
                  <a:schemeClr val="tx1">
                    <a:lumMod val="50000"/>
                    <a:lumOff val="50000"/>
                  </a:schemeClr>
                </a:solidFill>
              </a:rPr>
              <a:t>Fatigue Test (max. 100 </a:t>
            </a:r>
            <a:r>
              <a:rPr lang="en-US" sz="900" dirty="0" err="1">
                <a:solidFill>
                  <a:schemeClr val="tx1">
                    <a:lumMod val="50000"/>
                    <a:lumOff val="50000"/>
                  </a:schemeClr>
                </a:solidFill>
              </a:rPr>
              <a:t>kN</a:t>
            </a:r>
            <a:r>
              <a:rPr lang="en-US" sz="900" dirty="0">
                <a:solidFill>
                  <a:schemeClr val="tx1">
                    <a:lumMod val="50000"/>
                    <a:lumOff val="50000"/>
                  </a:schemeClr>
                </a:solidFill>
              </a:rPr>
              <a:t>,) (ACCREDITED)</a:t>
            </a:r>
          </a:p>
          <a:p>
            <a:r>
              <a:rPr lang="en-US" sz="900" dirty="0">
                <a:solidFill>
                  <a:schemeClr val="tx1">
                    <a:lumMod val="50000"/>
                    <a:lumOff val="50000"/>
                  </a:schemeClr>
                </a:solidFill>
              </a:rPr>
              <a:t>Fracture Toughness Test (max.  100 </a:t>
            </a:r>
            <a:r>
              <a:rPr lang="en-US" sz="900" dirty="0" err="1">
                <a:solidFill>
                  <a:schemeClr val="tx1">
                    <a:lumMod val="50000"/>
                    <a:lumOff val="50000"/>
                  </a:schemeClr>
                </a:solidFill>
              </a:rPr>
              <a:t>kN</a:t>
            </a:r>
            <a:r>
              <a:rPr lang="en-US" sz="900" dirty="0">
                <a:solidFill>
                  <a:schemeClr val="tx1">
                    <a:lumMod val="50000"/>
                    <a:lumOff val="50000"/>
                  </a:schemeClr>
                </a:solidFill>
              </a:rPr>
              <a:t>)</a:t>
            </a:r>
          </a:p>
          <a:p>
            <a:endParaRPr lang="en-US" sz="900" dirty="0">
              <a:solidFill>
                <a:schemeClr val="tx1">
                  <a:lumMod val="50000"/>
                  <a:lumOff val="50000"/>
                </a:schemeClr>
              </a:solidFill>
            </a:endParaRPr>
          </a:p>
        </p:txBody>
      </p:sp>
      <p:pic>
        <p:nvPicPr>
          <p:cNvPr id="11" name="Picture Placeholder 10"/>
          <p:cNvPicPr>
            <a:picLocks noGrp="1" noChangeAspect="1"/>
          </p:cNvPicPr>
          <p:nvPr>
            <p:ph type="pic" sz="quarter" idx="18"/>
          </p:nvPr>
        </p:nvPicPr>
        <p:blipFill>
          <a:blip r:embed="rId3"/>
          <a:srcRect l="7131" r="7131"/>
          <a:stretch>
            <a:fillRect/>
          </a:stretch>
        </p:blipFill>
        <p:spPr/>
      </p:pic>
      <p:pic>
        <p:nvPicPr>
          <p:cNvPr id="13" name="Picture 2"/>
          <p:cNvPicPr>
            <a:picLocks noGrp="1" noChangeArrowheads="1"/>
          </p:cNvPicPr>
          <p:nvPr>
            <p:ph type="pic" sz="quarter" idx="15"/>
          </p:nvPr>
        </p:nvPicPr>
        <p:blipFill>
          <a:blip r:embed="rId4" cstate="print">
            <a:extLst>
              <a:ext uri="{28A0092B-C50C-407E-A947-70E740481C1C}">
                <a14:useLocalDpi xmlns:a14="http://schemas.microsoft.com/office/drawing/2010/main" val="0"/>
              </a:ext>
            </a:extLst>
          </a:blip>
          <a:srcRect t="2886" b="2886"/>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3"/>
          <p:cNvPicPr>
            <a:picLocks noGrp="1" noChangeArrowheads="1"/>
          </p:cNvPicPr>
          <p:nvPr>
            <p:ph type="pic" sz="quarter" idx="16"/>
          </p:nvPr>
        </p:nvPicPr>
        <p:blipFill>
          <a:blip r:embed="rId5" cstate="print">
            <a:extLst>
              <a:ext uri="{28A0092B-C50C-407E-A947-70E740481C1C}">
                <a14:useLocalDpi xmlns:a14="http://schemas.microsoft.com/office/drawing/2010/main" val="0"/>
              </a:ext>
            </a:extLst>
          </a:blip>
          <a:srcRect t="1759" b="1759"/>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Resim Yer Tutucusu 4"/>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15328" r="15328"/>
          <a:stretch>
            <a:fillRect/>
          </a:stretch>
        </p:blipFill>
        <p:spPr/>
      </p:pic>
    </p:spTree>
    <p:extLst>
      <p:ext uri="{BB962C8B-B14F-4D97-AF65-F5344CB8AC3E}">
        <p14:creationId xmlns:p14="http://schemas.microsoft.com/office/powerpoint/2010/main" val="2200301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5677" y="438150"/>
            <a:ext cx="5429250" cy="353524"/>
          </a:xfrm>
        </p:spPr>
        <p:txBody>
          <a:bodyPr/>
          <a:lstStyle/>
          <a:p>
            <a:r>
              <a:rPr lang="en-US" dirty="0"/>
              <a:t>Residual Stress Measurement Laboratory</a:t>
            </a:r>
            <a:endParaRPr lang="tr-TR" dirty="0"/>
          </a:p>
        </p:txBody>
      </p:sp>
      <p:sp>
        <p:nvSpPr>
          <p:cNvPr id="20" name="Footer Text"/>
          <p:cNvSpPr txBox="1"/>
          <p:nvPr/>
        </p:nvSpPr>
        <p:spPr>
          <a:xfrm>
            <a:off x="3143250" y="1732418"/>
            <a:ext cx="3293368" cy="761747"/>
          </a:xfrm>
          <a:prstGeom prst="rect">
            <a:avLst/>
          </a:prstGeom>
          <a:noFill/>
        </p:spPr>
        <p:txBody>
          <a:bodyPr wrap="square" lIns="0" tIns="0" rIns="0" bIns="0" rtlCol="0">
            <a:spAutoFit/>
          </a:bodyPr>
          <a:lstStyle/>
          <a:p>
            <a:pPr>
              <a:lnSpc>
                <a:spcPct val="150000"/>
              </a:lnSpc>
            </a:pPr>
            <a:r>
              <a:rPr lang="en-US" sz="900" dirty="0">
                <a:solidFill>
                  <a:schemeClr val="tx1">
                    <a:lumMod val="50000"/>
                    <a:lumOff val="50000"/>
                  </a:schemeClr>
                </a:solidFill>
              </a:rPr>
              <a:t>Real and safe unit strain distribution</a:t>
            </a:r>
          </a:p>
          <a:p>
            <a:pPr>
              <a:lnSpc>
                <a:spcPct val="150000"/>
              </a:lnSpc>
            </a:pPr>
            <a:r>
              <a:rPr lang="en-US" sz="900" dirty="0">
                <a:solidFill>
                  <a:schemeClr val="tx1">
                    <a:lumMod val="50000"/>
                    <a:lumOff val="50000"/>
                  </a:schemeClr>
                </a:solidFill>
              </a:rPr>
              <a:t>Residual stress calculations based on strain distributions</a:t>
            </a:r>
          </a:p>
          <a:p>
            <a:pPr>
              <a:lnSpc>
                <a:spcPct val="150000"/>
              </a:lnSpc>
            </a:pPr>
            <a:r>
              <a:rPr lang="en-US" sz="900" dirty="0">
                <a:solidFill>
                  <a:schemeClr val="tx1">
                    <a:lumMod val="50000"/>
                    <a:lumOff val="50000"/>
                  </a:schemeClr>
                </a:solidFill>
              </a:rPr>
              <a:t>Rail residual stress measurement within EN 13674-1 standards.</a:t>
            </a:r>
          </a:p>
          <a:p>
            <a:endParaRPr lang="en-US" sz="900" dirty="0">
              <a:solidFill>
                <a:schemeClr val="tx1">
                  <a:lumMod val="50000"/>
                  <a:lumOff val="50000"/>
                </a:schemeClr>
              </a:solidFill>
            </a:endParaRPr>
          </a:p>
        </p:txBody>
      </p:sp>
      <p:sp>
        <p:nvSpPr>
          <p:cNvPr id="21" name="Rectangle 20"/>
          <p:cNvSpPr/>
          <p:nvPr/>
        </p:nvSpPr>
        <p:spPr>
          <a:xfrm>
            <a:off x="3143250" y="2571750"/>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519456" y="2689248"/>
            <a:ext cx="2743200" cy="230832"/>
          </a:xfrm>
          <a:prstGeom prst="rect">
            <a:avLst/>
          </a:prstGeom>
          <a:noFill/>
        </p:spPr>
        <p:txBody>
          <a:bodyPr wrap="square" rtlCol="0">
            <a:spAutoFit/>
          </a:bodyPr>
          <a:lstStyle/>
          <a:p>
            <a:r>
              <a:rPr lang="tr-TR" sz="900" b="1" dirty="0">
                <a:solidFill>
                  <a:schemeClr val="bg1"/>
                </a:solidFill>
                <a:latin typeface="+mj-lt"/>
              </a:rPr>
              <a:t>Vishay </a:t>
            </a:r>
            <a:r>
              <a:rPr lang="en-US" sz="900" b="1" dirty="0">
                <a:solidFill>
                  <a:schemeClr val="bg1"/>
                </a:solidFill>
                <a:latin typeface="+mj-lt"/>
              </a:rPr>
              <a:t>Residual Stress Measurement Device</a:t>
            </a:r>
          </a:p>
        </p:txBody>
      </p:sp>
      <p:pic>
        <p:nvPicPr>
          <p:cNvPr id="12" name="Picture 2"/>
          <p:cNvPicPr>
            <a:picLocks noGrp="1" noChangeAspect="1" noChangeArrowheads="1"/>
          </p:cNvPicPr>
          <p:nvPr>
            <p:ph type="pic" sz="quarter" idx="15"/>
          </p:nvPr>
        </p:nvPicPr>
        <p:blipFill>
          <a:blip r:embed="rId3" cstate="print">
            <a:extLst>
              <a:ext uri="{28A0092B-C50C-407E-A947-70E740481C1C}">
                <a14:useLocalDpi xmlns:a14="http://schemas.microsoft.com/office/drawing/2010/main" val="0"/>
              </a:ext>
            </a:extLst>
          </a:blip>
          <a:srcRect l="12427" r="12427"/>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3"/>
          <p:cNvPicPr>
            <a:picLocks noGrp="1" noChangeAspect="1" noChangeArrowheads="1"/>
          </p:cNvPicPr>
          <p:nvPr>
            <p:ph type="pic" sz="quarter" idx="17"/>
          </p:nvPr>
        </p:nvPicPr>
        <p:blipFill>
          <a:blip r:embed="rId4" cstate="print">
            <a:extLst>
              <a:ext uri="{28A0092B-C50C-407E-A947-70E740481C1C}">
                <a14:useLocalDpi xmlns:a14="http://schemas.microsoft.com/office/drawing/2010/main" val="0"/>
              </a:ext>
            </a:extLst>
          </a:blip>
          <a:srcRect l="16752" r="16752"/>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Resim Yer Tutucusu 15"/>
          <p:cNvPicPr>
            <a:picLocks noGrp="1" noChangeAspect="1"/>
          </p:cNvPicPr>
          <p:nvPr>
            <p:ph type="pic" sz="quarter" idx="16"/>
          </p:nvPr>
        </p:nvPicPr>
        <p:blipFill>
          <a:blip r:embed="rId5"/>
          <a:srcRect t="747" b="747"/>
          <a:stretch>
            <a:fillRect/>
          </a:stretch>
        </p:blipFill>
        <p:spPr>
          <a:prstGeom prst="rect">
            <a:avLst/>
          </a:prstGeom>
        </p:spPr>
      </p:pic>
      <p:pic>
        <p:nvPicPr>
          <p:cNvPr id="18" name="Picture 2"/>
          <p:cNvPicPr>
            <a:picLocks noGrp="1" noChangeAspect="1" noChangeArrowheads="1"/>
          </p:cNvPicPr>
          <p:nvPr>
            <p:ph type="pic" sz="quarter" idx="18"/>
          </p:nvPr>
        </p:nvPicPr>
        <p:blipFill>
          <a:blip r:embed="rId6" cstate="print">
            <a:extLst>
              <a:ext uri="{28A0092B-C50C-407E-A947-70E740481C1C}">
                <a14:useLocalDpi xmlns:a14="http://schemas.microsoft.com/office/drawing/2010/main" val="0"/>
              </a:ext>
            </a:extLst>
          </a:blip>
          <a:srcRect l="13760" r="13760"/>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14994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SEM Laboratory</a:t>
            </a:r>
          </a:p>
        </p:txBody>
      </p:sp>
      <p:sp>
        <p:nvSpPr>
          <p:cNvPr id="20" name="Footer Text"/>
          <p:cNvSpPr txBox="1"/>
          <p:nvPr/>
        </p:nvSpPr>
        <p:spPr>
          <a:xfrm>
            <a:off x="3143250" y="1657350"/>
            <a:ext cx="3293368" cy="1107996"/>
          </a:xfrm>
          <a:prstGeom prst="rect">
            <a:avLst/>
          </a:prstGeom>
          <a:noFill/>
        </p:spPr>
        <p:txBody>
          <a:bodyPr wrap="square" lIns="0" tIns="0" rIns="0" bIns="0" rtlCol="0">
            <a:spAutoFit/>
          </a:bodyPr>
          <a:lstStyle/>
          <a:p>
            <a:r>
              <a:rPr lang="en-US" sz="900" b="1" dirty="0">
                <a:solidFill>
                  <a:schemeClr val="tx1">
                    <a:lumMod val="50000"/>
                    <a:lumOff val="50000"/>
                  </a:schemeClr>
                </a:solidFill>
              </a:rPr>
              <a:t>SEM Laboratory</a:t>
            </a:r>
          </a:p>
          <a:p>
            <a:endParaRPr lang="en-US" sz="900" b="1" dirty="0">
              <a:solidFill>
                <a:schemeClr val="tx1">
                  <a:lumMod val="50000"/>
                  <a:lumOff val="50000"/>
                </a:schemeClr>
              </a:solidFill>
            </a:endParaRPr>
          </a:p>
          <a:p>
            <a:r>
              <a:rPr lang="en-US" sz="900" dirty="0">
                <a:solidFill>
                  <a:schemeClr val="tx1">
                    <a:lumMod val="50000"/>
                    <a:lumOff val="50000"/>
                  </a:schemeClr>
                </a:solidFill>
              </a:rPr>
              <a:t>Receive SEM images by increasing the sample temperature up to 750</a:t>
            </a:r>
            <a:r>
              <a:rPr lang="en-US" sz="900" baseline="30000" dirty="0">
                <a:solidFill>
                  <a:schemeClr val="tx1">
                    <a:lumMod val="50000"/>
                    <a:lumOff val="50000"/>
                  </a:schemeClr>
                </a:solidFill>
              </a:rPr>
              <a:t>o</a:t>
            </a:r>
            <a:r>
              <a:rPr lang="en-US" sz="900" dirty="0">
                <a:solidFill>
                  <a:schemeClr val="tx1">
                    <a:lumMod val="50000"/>
                    <a:lumOff val="50000"/>
                  </a:schemeClr>
                </a:solidFill>
              </a:rPr>
              <a:t>C by Hot-Stage </a:t>
            </a:r>
          </a:p>
          <a:p>
            <a:endParaRPr lang="en-US" sz="900" dirty="0">
              <a:solidFill>
                <a:schemeClr val="tx1">
                  <a:lumMod val="50000"/>
                  <a:lumOff val="50000"/>
                </a:schemeClr>
              </a:solidFill>
            </a:endParaRPr>
          </a:p>
          <a:p>
            <a:r>
              <a:rPr lang="en-US" sz="900" dirty="0">
                <a:solidFill>
                  <a:schemeClr val="tx1">
                    <a:lumMod val="50000"/>
                    <a:lumOff val="50000"/>
                  </a:schemeClr>
                </a:solidFill>
              </a:rPr>
              <a:t>Point, linear and map type chemical composite analysis using EDX </a:t>
            </a:r>
            <a:r>
              <a:rPr lang="en-US" sz="900" dirty="0" err="1">
                <a:solidFill>
                  <a:schemeClr val="tx1">
                    <a:lumMod val="50000"/>
                    <a:lumOff val="50000"/>
                  </a:schemeClr>
                </a:solidFill>
              </a:rPr>
              <a:t>dedector</a:t>
            </a:r>
            <a:r>
              <a:rPr lang="en-US" sz="900" dirty="0">
                <a:solidFill>
                  <a:schemeClr val="tx1">
                    <a:lumMod val="50000"/>
                    <a:lumOff val="50000"/>
                  </a:schemeClr>
                </a:solidFill>
              </a:rPr>
              <a:t>.  </a:t>
            </a:r>
          </a:p>
          <a:p>
            <a:endParaRPr lang="en-US" sz="900" dirty="0">
              <a:solidFill>
                <a:schemeClr val="tx1">
                  <a:lumMod val="50000"/>
                  <a:lumOff val="50000"/>
                </a:schemeClr>
              </a:solidFill>
            </a:endParaRPr>
          </a:p>
        </p:txBody>
      </p:sp>
      <p:sp>
        <p:nvSpPr>
          <p:cNvPr id="21" name="Rectangle 20"/>
          <p:cNvSpPr/>
          <p:nvPr/>
        </p:nvSpPr>
        <p:spPr>
          <a:xfrm>
            <a:off x="3143250" y="268560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790949" y="2724150"/>
            <a:ext cx="2457451" cy="369332"/>
          </a:xfrm>
          <a:prstGeom prst="rect">
            <a:avLst/>
          </a:prstGeom>
          <a:noFill/>
        </p:spPr>
        <p:txBody>
          <a:bodyPr wrap="square" rtlCol="0">
            <a:spAutoFit/>
          </a:bodyPr>
          <a:lstStyle/>
          <a:p>
            <a:r>
              <a:rPr lang="en-US" sz="900" b="1" dirty="0">
                <a:solidFill>
                  <a:schemeClr val="bg1"/>
                </a:solidFill>
                <a:latin typeface="+mj-lt"/>
              </a:rPr>
              <a:t>ZEISS ULTRA PLUS FESEM</a:t>
            </a:r>
          </a:p>
          <a:p>
            <a:pPr defTabSz="685783">
              <a:spcBef>
                <a:spcPct val="20000"/>
              </a:spcBef>
              <a:defRPr/>
            </a:pPr>
            <a:r>
              <a:rPr lang="en-US" sz="750" dirty="0">
                <a:solidFill>
                  <a:schemeClr val="bg1"/>
                </a:solidFill>
              </a:rPr>
              <a:t>SE2, </a:t>
            </a:r>
            <a:r>
              <a:rPr lang="en-US" sz="750" dirty="0" err="1">
                <a:solidFill>
                  <a:schemeClr val="bg1"/>
                </a:solidFill>
              </a:rPr>
              <a:t>Inlens</a:t>
            </a:r>
            <a:r>
              <a:rPr lang="en-US" sz="750" dirty="0">
                <a:solidFill>
                  <a:schemeClr val="bg1"/>
                </a:solidFill>
              </a:rPr>
              <a:t>, STEM, </a:t>
            </a:r>
            <a:r>
              <a:rPr lang="en-US" sz="750" dirty="0" err="1">
                <a:solidFill>
                  <a:schemeClr val="bg1"/>
                </a:solidFill>
              </a:rPr>
              <a:t>EsB</a:t>
            </a:r>
            <a:r>
              <a:rPr lang="en-US" sz="750" dirty="0">
                <a:solidFill>
                  <a:schemeClr val="bg1"/>
                </a:solidFill>
              </a:rPr>
              <a:t> detectors. </a:t>
            </a:r>
          </a:p>
        </p:txBody>
      </p:sp>
      <p:pic>
        <p:nvPicPr>
          <p:cNvPr id="25" name="Picture 2" descr="20151103_085811.jpg"/>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l="3105" r="3105"/>
          <a:stretch/>
        </p:blipFill>
        <p:spPr>
          <a:xfrm>
            <a:off x="495342" y="1657350"/>
            <a:ext cx="2514959" cy="1988128"/>
          </a:xfrm>
          <a:prstGeom prst="rect">
            <a:avLst/>
          </a:prstGeom>
          <a:ln>
            <a:noFill/>
          </a:ln>
          <a:effectLst>
            <a:outerShdw blurRad="292100" dist="139700" dir="2700000" algn="tl" rotWithShape="0">
              <a:srgbClr val="333333">
                <a:alpha val="65000"/>
              </a:srgbClr>
            </a:outerShdw>
          </a:effectLst>
        </p:spPr>
      </p:pic>
      <p:pic>
        <p:nvPicPr>
          <p:cNvPr id="26" name="Picture 11" descr="4ti 2000X.tif"/>
          <p:cNvPicPr>
            <a:picLocks noGrp="1"/>
          </p:cNvPicPr>
          <p:nvPr>
            <p:ph type="pic" sz="quarter" idx="16"/>
          </p:nvPr>
        </p:nvPicPr>
        <p:blipFill>
          <a:blip r:embed="rId4" cstate="print">
            <a:extLst>
              <a:ext uri="{28A0092B-C50C-407E-A947-70E740481C1C}">
                <a14:useLocalDpi xmlns:a14="http://schemas.microsoft.com/office/drawing/2010/main"/>
              </a:ext>
            </a:extLst>
          </a:blip>
          <a:srcRect t="13357" b="13357"/>
          <a:stretch>
            <a:fillRect/>
          </a:stretch>
        </p:blipFill>
        <p:spPr>
          <a:prstGeom prst="rect">
            <a:avLst/>
          </a:prstGeom>
        </p:spPr>
      </p:pic>
      <p:pic>
        <p:nvPicPr>
          <p:cNvPr id="27" name="Picture 4" descr="M1 0,2-2 200X.tif"/>
          <p:cNvPicPr>
            <a:picLocks noGrp="1"/>
          </p:cNvPicPr>
          <p:nvPr>
            <p:ph type="pic" sz="quarter" idx="17"/>
          </p:nvPr>
        </p:nvPicPr>
        <p:blipFill>
          <a:blip r:embed="rId5" cstate="print">
            <a:extLst>
              <a:ext uri="{28A0092B-C50C-407E-A947-70E740481C1C}">
                <a14:useLocalDpi xmlns:a14="http://schemas.microsoft.com/office/drawing/2010/main"/>
              </a:ext>
            </a:extLst>
          </a:blip>
          <a:srcRect t="13357" b="13357"/>
          <a:stretch>
            <a:fillRect/>
          </a:stretch>
        </p:blipFill>
        <p:spPr>
          <a:prstGeom prst="rect">
            <a:avLst/>
          </a:prstGeom>
        </p:spPr>
      </p:pic>
      <p:pic>
        <p:nvPicPr>
          <p:cNvPr id="28" name="Picture 3" descr="lif 2000-2X.tif"/>
          <p:cNvPicPr>
            <a:picLocks noGrp="1"/>
          </p:cNvPicPr>
          <p:nvPr>
            <p:ph type="pic" sz="quarter" idx="18"/>
          </p:nvPr>
        </p:nvPicPr>
        <p:blipFill>
          <a:blip r:embed="rId6" cstate="print">
            <a:extLst>
              <a:ext uri="{28A0092B-C50C-407E-A947-70E740481C1C}">
                <a14:useLocalDpi xmlns:a14="http://schemas.microsoft.com/office/drawing/2010/main"/>
              </a:ext>
            </a:extLst>
          </a:blip>
          <a:srcRect t="13357" b="13357"/>
          <a:stretch>
            <a:fillRect/>
          </a:stretch>
        </p:blipFill>
        <p:spPr>
          <a:prstGeom prst="rect">
            <a:avLst/>
          </a:prstGeom>
        </p:spPr>
      </p:pic>
      <p:sp>
        <p:nvSpPr>
          <p:cNvPr id="29" name="Footer Text"/>
          <p:cNvSpPr txBox="1"/>
          <p:nvPr/>
        </p:nvSpPr>
        <p:spPr>
          <a:xfrm>
            <a:off x="3143250" y="3393737"/>
            <a:ext cx="3293368" cy="415498"/>
          </a:xfrm>
          <a:prstGeom prst="rect">
            <a:avLst/>
          </a:prstGeom>
          <a:noFill/>
        </p:spPr>
        <p:txBody>
          <a:bodyPr wrap="square" lIns="0" tIns="0" rIns="0" bIns="0" rtlCol="0">
            <a:spAutoFit/>
          </a:bodyPr>
          <a:lstStyle/>
          <a:p>
            <a:r>
              <a:rPr lang="en-US" sz="900" dirty="0">
                <a:solidFill>
                  <a:schemeClr val="tx1">
                    <a:lumMod val="50000"/>
                    <a:lumOff val="50000"/>
                  </a:schemeClr>
                </a:solidFill>
              </a:rPr>
              <a:t>Coating of dielectric surfaces with Au, Au/Pt </a:t>
            </a:r>
            <a:r>
              <a:rPr lang="en-US" sz="900" dirty="0" err="1">
                <a:solidFill>
                  <a:schemeClr val="tx1">
                    <a:lumMod val="50000"/>
                    <a:lumOff val="50000"/>
                  </a:schemeClr>
                </a:solidFill>
              </a:rPr>
              <a:t>ve</a:t>
            </a:r>
            <a:r>
              <a:rPr lang="en-US" sz="900" dirty="0">
                <a:solidFill>
                  <a:schemeClr val="tx1">
                    <a:lumMod val="50000"/>
                    <a:lumOff val="50000"/>
                  </a:schemeClr>
                </a:solidFill>
              </a:rPr>
              <a:t> C </a:t>
            </a:r>
            <a:r>
              <a:rPr lang="en-US" sz="900" dirty="0" err="1">
                <a:solidFill>
                  <a:schemeClr val="tx1">
                    <a:lumMod val="50000"/>
                    <a:lumOff val="50000"/>
                  </a:schemeClr>
                </a:solidFill>
              </a:rPr>
              <a:t>usinf</a:t>
            </a:r>
            <a:r>
              <a:rPr lang="en-US" sz="900" dirty="0">
                <a:solidFill>
                  <a:schemeClr val="tx1">
                    <a:lumMod val="50000"/>
                    <a:lumOff val="50000"/>
                  </a:schemeClr>
                </a:solidFill>
              </a:rPr>
              <a:t> coating device. </a:t>
            </a:r>
          </a:p>
          <a:p>
            <a:endParaRPr lang="en-US" sz="900" dirty="0">
              <a:solidFill>
                <a:schemeClr val="tx1">
                  <a:lumMod val="50000"/>
                  <a:lumOff val="50000"/>
                </a:schemeClr>
              </a:solidFill>
            </a:endParaRPr>
          </a:p>
        </p:txBody>
      </p:sp>
    </p:spTree>
    <p:extLst>
      <p:ext uri="{BB962C8B-B14F-4D97-AF65-F5344CB8AC3E}">
        <p14:creationId xmlns:p14="http://schemas.microsoft.com/office/powerpoint/2010/main" val="687604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XRD-XRF Laborat</a:t>
            </a:r>
            <a:r>
              <a:rPr lang="en-US" dirty="0" err="1"/>
              <a:t>ory</a:t>
            </a:r>
            <a:endParaRPr lang="en-US" dirty="0"/>
          </a:p>
        </p:txBody>
      </p:sp>
      <p:sp>
        <p:nvSpPr>
          <p:cNvPr id="20" name="Footer Text"/>
          <p:cNvSpPr txBox="1"/>
          <p:nvPr/>
        </p:nvSpPr>
        <p:spPr>
          <a:xfrm>
            <a:off x="3137213" y="1431488"/>
            <a:ext cx="3293368" cy="1523494"/>
          </a:xfrm>
          <a:prstGeom prst="rect">
            <a:avLst/>
          </a:prstGeom>
          <a:noFill/>
        </p:spPr>
        <p:txBody>
          <a:bodyPr wrap="square" lIns="0" tIns="0" rIns="0" bIns="0" rtlCol="0">
            <a:spAutoFit/>
          </a:bodyPr>
          <a:lstStyle/>
          <a:p>
            <a:r>
              <a:rPr lang="en-US" sz="900" b="1" dirty="0">
                <a:solidFill>
                  <a:schemeClr val="tx1">
                    <a:lumMod val="50000"/>
                    <a:lumOff val="50000"/>
                  </a:schemeClr>
                </a:solidFill>
              </a:rPr>
              <a:t>X-RAY DIFFRACTION (XRD) </a:t>
            </a:r>
            <a:endParaRPr lang="tr-TR" sz="900" b="1" dirty="0">
              <a:solidFill>
                <a:schemeClr val="tx1">
                  <a:lumMod val="50000"/>
                  <a:lumOff val="50000"/>
                </a:schemeClr>
              </a:solidFill>
            </a:endParaRPr>
          </a:p>
          <a:p>
            <a:endParaRPr lang="tr-TR" sz="900" b="1" dirty="0">
              <a:solidFill>
                <a:schemeClr val="tx1">
                  <a:lumMod val="50000"/>
                  <a:lumOff val="50000"/>
                </a:schemeClr>
              </a:solidFill>
            </a:endParaRPr>
          </a:p>
          <a:p>
            <a:r>
              <a:rPr lang="en-US" sz="900" dirty="0">
                <a:solidFill>
                  <a:schemeClr val="tx1">
                    <a:lumMod val="50000"/>
                    <a:lumOff val="50000"/>
                  </a:schemeClr>
                </a:solidFill>
              </a:rPr>
              <a:t>-Cristal structure and phase specification of powder, bulk, thin film and metal samples. </a:t>
            </a:r>
          </a:p>
          <a:p>
            <a:r>
              <a:rPr lang="en-US" sz="900" dirty="0">
                <a:solidFill>
                  <a:schemeClr val="tx1">
                    <a:lumMod val="50000"/>
                    <a:lumOff val="50000"/>
                  </a:schemeClr>
                </a:solidFill>
              </a:rPr>
              <a:t>-Non-destructive residual stress measurement</a:t>
            </a:r>
          </a:p>
          <a:p>
            <a:r>
              <a:rPr lang="en-US" sz="900" dirty="0">
                <a:solidFill>
                  <a:schemeClr val="tx1">
                    <a:lumMod val="50000"/>
                    <a:lumOff val="50000"/>
                  </a:schemeClr>
                </a:solidFill>
              </a:rPr>
              <a:t>-Cristal tendency degree analysis </a:t>
            </a:r>
          </a:p>
          <a:p>
            <a:r>
              <a:rPr lang="en-US" sz="900" dirty="0">
                <a:solidFill>
                  <a:schemeClr val="tx1">
                    <a:lumMod val="50000"/>
                    <a:lumOff val="50000"/>
                  </a:schemeClr>
                </a:solidFill>
              </a:rPr>
              <a:t>-High temperature analysis (25-1500 °C)</a:t>
            </a:r>
          </a:p>
          <a:p>
            <a:r>
              <a:rPr lang="en-US" sz="900" dirty="0">
                <a:solidFill>
                  <a:schemeClr val="tx1">
                    <a:lumMod val="50000"/>
                    <a:lumOff val="50000"/>
                  </a:schemeClr>
                </a:solidFill>
              </a:rPr>
              <a:t>-Thin film analysis (GI­XRD and XRR)</a:t>
            </a:r>
          </a:p>
          <a:p>
            <a:r>
              <a:rPr lang="en-US" sz="900" dirty="0">
                <a:solidFill>
                  <a:schemeClr val="tx1">
                    <a:lumMod val="50000"/>
                    <a:lumOff val="50000"/>
                  </a:schemeClr>
                </a:solidFill>
              </a:rPr>
              <a:t>-Micro area point analysis (down to 400</a:t>
            </a:r>
            <a:r>
              <a:rPr lang="el-GR" sz="900" dirty="0">
                <a:solidFill>
                  <a:schemeClr val="tx1">
                    <a:lumMod val="50000"/>
                    <a:lumOff val="50000"/>
                  </a:schemeClr>
                </a:solidFill>
              </a:rPr>
              <a:t>μ </a:t>
            </a:r>
            <a:r>
              <a:rPr lang="en-US" sz="900" dirty="0">
                <a:solidFill>
                  <a:schemeClr val="tx1">
                    <a:lumMod val="50000"/>
                    <a:lumOff val="50000"/>
                  </a:schemeClr>
                </a:solidFill>
              </a:rPr>
              <a:t>area) </a:t>
            </a:r>
          </a:p>
          <a:p>
            <a:r>
              <a:rPr lang="en-US" sz="900" b="1" dirty="0">
                <a:solidFill>
                  <a:schemeClr val="tx1">
                    <a:lumMod val="50000"/>
                    <a:lumOff val="50000"/>
                  </a:schemeClr>
                </a:solidFill>
              </a:rPr>
              <a:t> </a:t>
            </a:r>
          </a:p>
          <a:p>
            <a:endParaRPr lang="en-US" sz="900" dirty="0">
              <a:solidFill>
                <a:schemeClr val="tx1">
                  <a:lumMod val="50000"/>
                  <a:lumOff val="50000"/>
                </a:schemeClr>
              </a:solidFill>
            </a:endParaRPr>
          </a:p>
        </p:txBody>
      </p:sp>
      <p:sp>
        <p:nvSpPr>
          <p:cNvPr id="21" name="Rectangle 20"/>
          <p:cNvSpPr/>
          <p:nvPr/>
        </p:nvSpPr>
        <p:spPr>
          <a:xfrm>
            <a:off x="3143250" y="268560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429000" y="2839566"/>
            <a:ext cx="2856365" cy="230832"/>
          </a:xfrm>
          <a:prstGeom prst="rect">
            <a:avLst/>
          </a:prstGeom>
          <a:noFill/>
        </p:spPr>
        <p:txBody>
          <a:bodyPr wrap="square" rtlCol="0">
            <a:spAutoFit/>
          </a:bodyPr>
          <a:lstStyle/>
          <a:p>
            <a:pPr algn="ctr"/>
            <a:r>
              <a:rPr lang="tr-TR" sz="900" b="1" dirty="0">
                <a:solidFill>
                  <a:schemeClr val="bg1"/>
                </a:solidFill>
              </a:rPr>
              <a:t>XRD-XRF</a:t>
            </a:r>
            <a:endParaRPr lang="en-US" sz="900" b="1" dirty="0">
              <a:solidFill>
                <a:schemeClr val="bg1"/>
              </a:solidFill>
            </a:endParaRPr>
          </a:p>
        </p:txBody>
      </p:sp>
      <p:pic>
        <p:nvPicPr>
          <p:cNvPr id="11" name="Picture 2"/>
          <p:cNvPicPr>
            <a:picLocks noGrp="1" noChangeArrowheads="1"/>
          </p:cNvPicPr>
          <p:nvPr>
            <p:ph type="pic" sz="quarter" idx="15"/>
          </p:nvPr>
        </p:nvPicPr>
        <p:blipFill>
          <a:blip r:embed="rId3" cstate="print">
            <a:extLst>
              <a:ext uri="{28A0092B-C50C-407E-A947-70E740481C1C}">
                <a14:useLocalDpi xmlns:a14="http://schemas.microsoft.com/office/drawing/2010/main" val="0"/>
              </a:ext>
            </a:extLst>
          </a:blip>
          <a:srcRect t="9854" b="9854"/>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Resim Yer Tutucusu 7"/>
          <p:cNvPicPr>
            <a:picLocks noGrp="1" noChangeAspect="1"/>
          </p:cNvPicPr>
          <p:nvPr>
            <p:ph type="pic" sz="quarter" idx="16"/>
          </p:nvPr>
        </p:nvPicPr>
        <p:blipFill>
          <a:blip r:embed="rId4"/>
          <a:srcRect l="16030" r="16030"/>
          <a:stretch>
            <a:fillRect/>
          </a:stretch>
        </p:blipFill>
        <p:spPr>
          <a:prstGeom prst="rect">
            <a:avLst/>
          </a:prstGeom>
        </p:spPr>
      </p:pic>
      <p:pic>
        <p:nvPicPr>
          <p:cNvPr id="15" name="Picture 3"/>
          <p:cNvPicPr>
            <a:picLocks noGrp="1" noChangeArrowheads="1"/>
          </p:cNvPicPr>
          <p:nvPr>
            <p:ph type="pic" sz="quarter" idx="17"/>
          </p:nvPr>
        </p:nvPicPr>
        <p:blipFill>
          <a:blip r:embed="rId5" cstate="print">
            <a:extLst>
              <a:ext uri="{28A0092B-C50C-407E-A947-70E740481C1C}">
                <a14:useLocalDpi xmlns:a14="http://schemas.microsoft.com/office/drawing/2010/main" val="0"/>
              </a:ext>
            </a:extLst>
          </a:blip>
          <a:srcRect l="4387" r="4387"/>
          <a:stretch>
            <a:fillRect/>
          </a:stretch>
        </p:blipFill>
        <p:spPr bwMode="auto">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Resim Yer Tutucusu 8"/>
          <p:cNvPicPr>
            <a:picLocks noGrp="1" noChangeAspect="1"/>
          </p:cNvPicPr>
          <p:nvPr>
            <p:ph type="pic" sz="quarter" idx="18"/>
          </p:nvPr>
        </p:nvPicPr>
        <p:blipFill>
          <a:blip r:embed="rId6"/>
          <a:srcRect l="16283" r="16283"/>
          <a:stretch>
            <a:fillRect/>
          </a:stretch>
        </p:blipFill>
        <p:spPr>
          <a:prstGeom prst="rect">
            <a:avLst/>
          </a:prstGeom>
        </p:spPr>
      </p:pic>
      <p:sp>
        <p:nvSpPr>
          <p:cNvPr id="19" name="Footer Text"/>
          <p:cNvSpPr txBox="1"/>
          <p:nvPr/>
        </p:nvSpPr>
        <p:spPr>
          <a:xfrm>
            <a:off x="3148616" y="3257550"/>
            <a:ext cx="3293368" cy="1107996"/>
          </a:xfrm>
          <a:prstGeom prst="rect">
            <a:avLst/>
          </a:prstGeom>
          <a:noFill/>
        </p:spPr>
        <p:txBody>
          <a:bodyPr wrap="square" lIns="0" tIns="0" rIns="0" bIns="0" rtlCol="0">
            <a:spAutoFit/>
          </a:bodyPr>
          <a:lstStyle/>
          <a:p>
            <a:r>
              <a:rPr lang="en-US" sz="900" b="1" dirty="0">
                <a:solidFill>
                  <a:schemeClr val="tx1">
                    <a:lumMod val="50000"/>
                    <a:lumOff val="50000"/>
                  </a:schemeClr>
                </a:solidFill>
              </a:rPr>
              <a:t>X-RAY FLUORESCENCE (XRF)</a:t>
            </a:r>
            <a:endParaRPr lang="tr-TR" sz="900" b="1" dirty="0">
              <a:solidFill>
                <a:schemeClr val="tx1">
                  <a:lumMod val="50000"/>
                  <a:lumOff val="50000"/>
                </a:schemeClr>
              </a:solidFill>
            </a:endParaRPr>
          </a:p>
          <a:p>
            <a:endParaRPr lang="en-US" sz="900" dirty="0">
              <a:solidFill>
                <a:schemeClr val="tx1">
                  <a:lumMod val="50000"/>
                  <a:lumOff val="50000"/>
                </a:schemeClr>
              </a:solidFill>
            </a:endParaRPr>
          </a:p>
          <a:p>
            <a:r>
              <a:rPr lang="en-US" sz="900" dirty="0">
                <a:solidFill>
                  <a:schemeClr val="tx1">
                    <a:lumMod val="50000"/>
                    <a:lumOff val="50000"/>
                  </a:schemeClr>
                </a:solidFill>
              </a:rPr>
              <a:t>Qualitative and semi quantitative analyses of all types of samples (liquid, mineral, rock, polymer, oil, petrol, soil, glass etc.) from Boron to Uranium.</a:t>
            </a:r>
          </a:p>
          <a:p>
            <a:endParaRPr lang="en-US" sz="900" dirty="0">
              <a:solidFill>
                <a:schemeClr val="tx1">
                  <a:lumMod val="50000"/>
                  <a:lumOff val="50000"/>
                </a:schemeClr>
              </a:solidFill>
            </a:endParaRPr>
          </a:p>
          <a:p>
            <a:r>
              <a:rPr lang="en-US" sz="900" dirty="0">
                <a:solidFill>
                  <a:schemeClr val="tx1">
                    <a:lumMod val="50000"/>
                    <a:lumOff val="50000"/>
                  </a:schemeClr>
                </a:solidFill>
              </a:rPr>
              <a:t>Full quantitative analysis can be made for stainless and low alloy steel. </a:t>
            </a:r>
          </a:p>
        </p:txBody>
      </p:sp>
    </p:spTree>
    <p:extLst>
      <p:ext uri="{BB962C8B-B14F-4D97-AF65-F5344CB8AC3E}">
        <p14:creationId xmlns:p14="http://schemas.microsoft.com/office/powerpoint/2010/main" val="4126933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FTIR-UV-Atomi</a:t>
            </a:r>
            <a:r>
              <a:rPr lang="en-US" dirty="0"/>
              <a:t>c</a:t>
            </a:r>
            <a:r>
              <a:rPr lang="tr-TR" dirty="0"/>
              <a:t> Absorb</a:t>
            </a:r>
            <a:r>
              <a:rPr lang="en-US" dirty="0"/>
              <a:t>t</a:t>
            </a:r>
            <a:r>
              <a:rPr lang="tr-TR" dirty="0"/>
              <a:t>ion Laborat</a:t>
            </a:r>
            <a:r>
              <a:rPr lang="en-US" dirty="0" err="1"/>
              <a:t>ory</a:t>
            </a:r>
            <a:endParaRPr lang="tr-TR" dirty="0"/>
          </a:p>
        </p:txBody>
      </p:sp>
      <p:sp>
        <p:nvSpPr>
          <p:cNvPr id="20" name="Footer Text"/>
          <p:cNvSpPr txBox="1"/>
          <p:nvPr/>
        </p:nvSpPr>
        <p:spPr>
          <a:xfrm>
            <a:off x="3143250" y="1657350"/>
            <a:ext cx="3293368" cy="830997"/>
          </a:xfrm>
          <a:prstGeom prst="rect">
            <a:avLst/>
          </a:prstGeom>
          <a:noFill/>
        </p:spPr>
        <p:txBody>
          <a:bodyPr wrap="square" lIns="0" tIns="0" rIns="0" bIns="0" rtlCol="0">
            <a:spAutoFit/>
          </a:bodyPr>
          <a:lstStyle/>
          <a:p>
            <a:r>
              <a:rPr lang="tr-TR" sz="900" b="1" dirty="0">
                <a:solidFill>
                  <a:schemeClr val="tx1">
                    <a:lumMod val="50000"/>
                    <a:lumOff val="50000"/>
                  </a:schemeClr>
                </a:solidFill>
              </a:rPr>
              <a:t>FTIR</a:t>
            </a:r>
            <a:r>
              <a:rPr lang="en-US" sz="900" b="1" dirty="0">
                <a:solidFill>
                  <a:schemeClr val="tx1">
                    <a:lumMod val="50000"/>
                    <a:lumOff val="50000"/>
                  </a:schemeClr>
                </a:solidFill>
              </a:rPr>
              <a:t> (Fourier Transform Infrared Spectroscopy)</a:t>
            </a:r>
          </a:p>
          <a:p>
            <a:r>
              <a:rPr lang="en-US" sz="900" dirty="0">
                <a:solidFill>
                  <a:schemeClr val="tx1">
                    <a:lumMod val="50000"/>
                    <a:lumOff val="50000"/>
                  </a:schemeClr>
                </a:solidFill>
              </a:rPr>
              <a:t>FT-IR analysis specifies the type and property of metals.</a:t>
            </a:r>
            <a:endParaRPr lang="tr-TR" sz="900" dirty="0">
              <a:solidFill>
                <a:schemeClr val="tx1">
                  <a:lumMod val="50000"/>
                  <a:lumOff val="50000"/>
                </a:schemeClr>
              </a:solidFill>
            </a:endParaRPr>
          </a:p>
          <a:p>
            <a:endParaRPr lang="tr-TR" sz="900" dirty="0">
              <a:solidFill>
                <a:schemeClr val="tx1">
                  <a:lumMod val="50000"/>
                  <a:lumOff val="50000"/>
                </a:schemeClr>
              </a:solidFill>
            </a:endParaRPr>
          </a:p>
          <a:p>
            <a:r>
              <a:rPr lang="tr-TR" sz="900" b="1" dirty="0">
                <a:solidFill>
                  <a:schemeClr val="tx1">
                    <a:lumMod val="50000"/>
                    <a:lumOff val="50000"/>
                  </a:schemeClr>
                </a:solidFill>
              </a:rPr>
              <a:t>UV-VIS</a:t>
            </a:r>
            <a:r>
              <a:rPr lang="en-US" sz="900" b="1" dirty="0">
                <a:solidFill>
                  <a:schemeClr val="tx1">
                    <a:lumMod val="50000"/>
                    <a:lumOff val="50000"/>
                  </a:schemeClr>
                </a:solidFill>
              </a:rPr>
              <a:t> (Ultraviolet Visible)</a:t>
            </a:r>
            <a:r>
              <a:rPr lang="tr-TR" sz="900" b="1" dirty="0">
                <a:solidFill>
                  <a:schemeClr val="tx1">
                    <a:lumMod val="50000"/>
                    <a:lumOff val="50000"/>
                  </a:schemeClr>
                </a:solidFill>
              </a:rPr>
              <a:t> Spe</a:t>
            </a:r>
            <a:r>
              <a:rPr lang="en-US" sz="900" b="1" dirty="0" err="1">
                <a:solidFill>
                  <a:schemeClr val="tx1">
                    <a:lumMod val="50000"/>
                    <a:lumOff val="50000"/>
                  </a:schemeClr>
                </a:solidFill>
              </a:rPr>
              <a:t>ctroscopy</a:t>
            </a:r>
            <a:endParaRPr lang="tr-TR" sz="900" b="1" dirty="0">
              <a:solidFill>
                <a:schemeClr val="tx1">
                  <a:lumMod val="50000"/>
                  <a:lumOff val="50000"/>
                </a:schemeClr>
              </a:solidFill>
            </a:endParaRPr>
          </a:p>
          <a:p>
            <a:r>
              <a:rPr lang="tr-TR" sz="900" dirty="0">
                <a:solidFill>
                  <a:schemeClr val="tx1">
                    <a:lumMod val="50000"/>
                    <a:lumOff val="50000"/>
                  </a:schemeClr>
                </a:solidFill>
              </a:rPr>
              <a:t>UV-V</a:t>
            </a:r>
            <a:r>
              <a:rPr lang="en-US" sz="900" dirty="0">
                <a:solidFill>
                  <a:schemeClr val="tx1">
                    <a:lumMod val="50000"/>
                    <a:lumOff val="50000"/>
                  </a:schemeClr>
                </a:solidFill>
              </a:rPr>
              <a:t>IS</a:t>
            </a:r>
            <a:r>
              <a:rPr lang="tr-TR" sz="900" dirty="0">
                <a:solidFill>
                  <a:schemeClr val="tx1">
                    <a:lumMod val="50000"/>
                    <a:lumOff val="50000"/>
                  </a:schemeClr>
                </a:solidFill>
              </a:rPr>
              <a:t> </a:t>
            </a:r>
            <a:r>
              <a:rPr lang="en-US" sz="900" dirty="0">
                <a:solidFill>
                  <a:schemeClr val="tx1">
                    <a:lumMod val="50000"/>
                    <a:lumOff val="50000"/>
                  </a:schemeClr>
                </a:solidFill>
              </a:rPr>
              <a:t>generally used for measurement of molecules in solutions or inorganic ions and their complexes.</a:t>
            </a:r>
            <a:r>
              <a:rPr lang="tr-TR" sz="900" dirty="0">
                <a:solidFill>
                  <a:schemeClr val="tx1">
                    <a:lumMod val="50000"/>
                    <a:lumOff val="50000"/>
                  </a:schemeClr>
                </a:solidFill>
              </a:rPr>
              <a:t>.</a:t>
            </a:r>
            <a:endParaRPr lang="en-US" sz="900" dirty="0">
              <a:solidFill>
                <a:schemeClr val="tx1">
                  <a:lumMod val="50000"/>
                  <a:lumOff val="50000"/>
                </a:schemeClr>
              </a:solidFill>
            </a:endParaRPr>
          </a:p>
        </p:txBody>
      </p:sp>
      <p:sp>
        <p:nvSpPr>
          <p:cNvPr id="21" name="Rectangle 20"/>
          <p:cNvSpPr/>
          <p:nvPr/>
        </p:nvSpPr>
        <p:spPr>
          <a:xfrm>
            <a:off x="3143250" y="268560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392035" y="2839566"/>
            <a:ext cx="2743200" cy="230832"/>
          </a:xfrm>
          <a:prstGeom prst="rect">
            <a:avLst/>
          </a:prstGeom>
          <a:noFill/>
        </p:spPr>
        <p:txBody>
          <a:bodyPr wrap="square" rtlCol="0">
            <a:spAutoFit/>
          </a:bodyPr>
          <a:lstStyle/>
          <a:p>
            <a:r>
              <a:rPr lang="tr-TR" sz="900" b="1" dirty="0">
                <a:solidFill>
                  <a:schemeClr val="bg1"/>
                </a:solidFill>
                <a:latin typeface="+mj-lt"/>
              </a:rPr>
              <a:t>BRUKER-THERMO</a:t>
            </a:r>
            <a:endParaRPr lang="en-US" sz="900" b="1" dirty="0">
              <a:solidFill>
                <a:schemeClr val="bg1"/>
              </a:solidFill>
              <a:latin typeface="+mj-lt"/>
            </a:endParaRPr>
          </a:p>
        </p:txBody>
      </p:sp>
      <p:sp>
        <p:nvSpPr>
          <p:cNvPr id="29" name="Footer Text"/>
          <p:cNvSpPr txBox="1"/>
          <p:nvPr/>
        </p:nvSpPr>
        <p:spPr>
          <a:xfrm>
            <a:off x="3143250" y="3393737"/>
            <a:ext cx="3293368" cy="415498"/>
          </a:xfrm>
          <a:prstGeom prst="rect">
            <a:avLst/>
          </a:prstGeom>
          <a:noFill/>
        </p:spPr>
        <p:txBody>
          <a:bodyPr wrap="square" lIns="0" tIns="0" rIns="0" bIns="0" rtlCol="0">
            <a:spAutoFit/>
          </a:bodyPr>
          <a:lstStyle/>
          <a:p>
            <a:r>
              <a:rPr lang="en-US" sz="900" b="1" dirty="0">
                <a:solidFill>
                  <a:schemeClr val="tx1">
                    <a:lumMod val="50000"/>
                    <a:lumOff val="50000"/>
                  </a:schemeClr>
                </a:solidFill>
              </a:rPr>
              <a:t>Atomic Absorption</a:t>
            </a:r>
          </a:p>
          <a:p>
            <a:endParaRPr lang="en-US" sz="900" dirty="0">
              <a:solidFill>
                <a:schemeClr val="tx1">
                  <a:lumMod val="50000"/>
                  <a:lumOff val="50000"/>
                </a:schemeClr>
              </a:solidFill>
            </a:endParaRPr>
          </a:p>
          <a:p>
            <a:r>
              <a:rPr lang="en-US" sz="900" dirty="0">
                <a:solidFill>
                  <a:schemeClr val="tx1">
                    <a:lumMod val="50000"/>
                    <a:lumOff val="50000"/>
                  </a:schemeClr>
                </a:solidFill>
              </a:rPr>
              <a:t>Utilizes flame method for chemical elemental analysis.</a:t>
            </a:r>
          </a:p>
        </p:txBody>
      </p:sp>
      <p:pic>
        <p:nvPicPr>
          <p:cNvPr id="16" name="Resim Yer Tutucusu 15"/>
          <p:cNvPicPr>
            <a:picLocks noGrp="1" noChangeAspect="1"/>
          </p:cNvPicPr>
          <p:nvPr>
            <p:ph type="pic" sz="quarter" idx="17"/>
          </p:nvPr>
        </p:nvPicPr>
        <p:blipFill>
          <a:blip r:embed="rId3"/>
          <a:srcRect l="9441" r="9441"/>
          <a:stretch>
            <a:fillRect/>
          </a:stretch>
        </p:blipFill>
        <p:spPr>
          <a:prstGeom prst="rect">
            <a:avLst/>
          </a:prstGeom>
        </p:spPr>
      </p:pic>
      <p:pic>
        <p:nvPicPr>
          <p:cNvPr id="18" name="Resim Yer Tutucusu 17"/>
          <p:cNvPicPr>
            <a:picLocks noGrp="1"/>
          </p:cNvPicPr>
          <p:nvPr>
            <p:ph type="pic" sz="quarter" idx="18"/>
          </p:nvPr>
        </p:nvPicPr>
        <p:blipFill>
          <a:blip r:embed="rId4"/>
          <a:srcRect l="2713" r="2713"/>
          <a:stretch>
            <a:fillRect/>
          </a:stretch>
        </p:blipFill>
        <p:spPr>
          <a:prstGeom prst="rect">
            <a:avLst/>
          </a:prstGeom>
        </p:spPr>
      </p:pic>
      <p:pic>
        <p:nvPicPr>
          <p:cNvPr id="13" name="Resim Yer Tutucusu 12"/>
          <p:cNvPicPr>
            <a:picLocks noGrp="1"/>
          </p:cNvPicPr>
          <p:nvPr>
            <p:ph type="pic" sz="quarter" idx="15"/>
          </p:nvPr>
        </p:nvPicPr>
        <p:blipFill>
          <a:blip r:embed="rId5"/>
          <a:srcRect t="8587" b="8587"/>
          <a:stretch>
            <a:fillRect/>
          </a:stretch>
        </p:blipFill>
        <p:spPr>
          <a:prstGeom prst="rect">
            <a:avLst/>
          </a:prstGeom>
        </p:spPr>
      </p:pic>
      <p:pic>
        <p:nvPicPr>
          <p:cNvPr id="4" name="Resim Yer Tutucusu 3"/>
          <p:cNvPicPr>
            <a:picLocks noGrp="1" noChangeAspect="1"/>
          </p:cNvPicPr>
          <p:nvPr>
            <p:ph type="pic" sz="quarter" idx="16"/>
          </p:nvPr>
        </p:nvPicPr>
        <p:blipFill>
          <a:blip r:embed="rId6"/>
          <a:srcRect l="3369" r="3369"/>
          <a:stretch>
            <a:fillRect/>
          </a:stretch>
        </p:blipFill>
        <p:spPr>
          <a:prstGeom prst="rect">
            <a:avLst/>
          </a:prstGeom>
        </p:spPr>
      </p:pic>
    </p:spTree>
    <p:extLst>
      <p:ext uri="{BB962C8B-B14F-4D97-AF65-F5344CB8AC3E}">
        <p14:creationId xmlns:p14="http://schemas.microsoft.com/office/powerpoint/2010/main" val="3874601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Spe</a:t>
            </a:r>
            <a:r>
              <a:rPr lang="en-US" dirty="0" err="1"/>
              <a:t>ct</a:t>
            </a:r>
            <a:r>
              <a:rPr lang="tr-TR" dirty="0"/>
              <a:t>ral Anal</a:t>
            </a:r>
            <a:r>
              <a:rPr lang="en-US" dirty="0" err="1"/>
              <a:t>ysis</a:t>
            </a:r>
            <a:r>
              <a:rPr lang="tr-TR" dirty="0"/>
              <a:t> Laborat</a:t>
            </a:r>
            <a:r>
              <a:rPr lang="en-US" dirty="0" err="1"/>
              <a:t>ory</a:t>
            </a:r>
            <a:endParaRPr lang="tr-TR" dirty="0"/>
          </a:p>
        </p:txBody>
      </p:sp>
      <p:sp>
        <p:nvSpPr>
          <p:cNvPr id="20" name="Footer Text"/>
          <p:cNvSpPr txBox="1"/>
          <p:nvPr/>
        </p:nvSpPr>
        <p:spPr>
          <a:xfrm>
            <a:off x="3143250" y="1657350"/>
            <a:ext cx="3293368" cy="969496"/>
          </a:xfrm>
          <a:prstGeom prst="rect">
            <a:avLst/>
          </a:prstGeom>
          <a:noFill/>
        </p:spPr>
        <p:txBody>
          <a:bodyPr wrap="square" lIns="0" tIns="0" rIns="0" bIns="0" rtlCol="0">
            <a:spAutoFit/>
          </a:bodyPr>
          <a:lstStyle/>
          <a:p>
            <a:r>
              <a:rPr lang="en-US" sz="900" dirty="0">
                <a:solidFill>
                  <a:schemeClr val="tx1">
                    <a:lumMod val="50000"/>
                    <a:lumOff val="50000"/>
                  </a:schemeClr>
                </a:solidFill>
              </a:rPr>
              <a:t>Elemental analysis of following alloys and many more;</a:t>
            </a:r>
            <a:r>
              <a:rPr lang="tr-TR" sz="900" dirty="0">
                <a:solidFill>
                  <a:schemeClr val="tx1">
                    <a:lumMod val="50000"/>
                    <a:lumOff val="50000"/>
                  </a:schemeClr>
                </a:solidFill>
              </a:rPr>
              <a:t>.</a:t>
            </a:r>
          </a:p>
          <a:p>
            <a:endParaRPr lang="tr-TR" sz="900" dirty="0">
              <a:solidFill>
                <a:schemeClr val="tx1">
                  <a:lumMod val="50000"/>
                  <a:lumOff val="50000"/>
                </a:schemeClr>
              </a:solidFill>
            </a:endParaRPr>
          </a:p>
          <a:p>
            <a:r>
              <a:rPr lang="en-US" sz="900" dirty="0">
                <a:solidFill>
                  <a:schemeClr val="tx1">
                    <a:lumMod val="50000"/>
                    <a:lumOff val="50000"/>
                  </a:schemeClr>
                </a:solidFill>
              </a:rPr>
              <a:t>Cast iron</a:t>
            </a:r>
            <a:r>
              <a:rPr lang="tr-TR" sz="900" dirty="0">
                <a:solidFill>
                  <a:schemeClr val="tx1">
                    <a:lumMod val="50000"/>
                    <a:lumOff val="50000"/>
                  </a:schemeClr>
                </a:solidFill>
              </a:rPr>
              <a:t> </a:t>
            </a:r>
          </a:p>
          <a:p>
            <a:r>
              <a:rPr lang="en-US" sz="900" dirty="0">
                <a:solidFill>
                  <a:schemeClr val="tx1">
                    <a:lumMod val="50000"/>
                    <a:lumOff val="50000"/>
                  </a:schemeClr>
                </a:solidFill>
              </a:rPr>
              <a:t>Low alloy steel</a:t>
            </a:r>
            <a:endParaRPr lang="tr-TR" sz="900" dirty="0">
              <a:solidFill>
                <a:schemeClr val="tx1">
                  <a:lumMod val="50000"/>
                  <a:lumOff val="50000"/>
                </a:schemeClr>
              </a:solidFill>
            </a:endParaRPr>
          </a:p>
          <a:p>
            <a:r>
              <a:rPr lang="en-US" sz="900" dirty="0">
                <a:solidFill>
                  <a:schemeClr val="tx1">
                    <a:lumMod val="50000"/>
                    <a:lumOff val="50000"/>
                  </a:schemeClr>
                </a:solidFill>
              </a:rPr>
              <a:t>Stainless steel</a:t>
            </a:r>
            <a:endParaRPr lang="tr-TR" sz="900" dirty="0">
              <a:solidFill>
                <a:schemeClr val="tx1">
                  <a:lumMod val="50000"/>
                  <a:lumOff val="50000"/>
                </a:schemeClr>
              </a:solidFill>
            </a:endParaRPr>
          </a:p>
          <a:p>
            <a:r>
              <a:rPr lang="en-US" sz="900" dirty="0">
                <a:solidFill>
                  <a:schemeClr val="tx1">
                    <a:lumMod val="50000"/>
                    <a:lumOff val="50000"/>
                  </a:schemeClr>
                </a:solidFill>
              </a:rPr>
              <a:t>Tool Steel etc.</a:t>
            </a:r>
            <a:endParaRPr lang="tr-TR" sz="900" dirty="0">
              <a:solidFill>
                <a:schemeClr val="tx1">
                  <a:lumMod val="50000"/>
                  <a:lumOff val="50000"/>
                </a:schemeClr>
              </a:solidFill>
            </a:endParaRPr>
          </a:p>
          <a:p>
            <a:endParaRPr lang="en-US" sz="900" dirty="0">
              <a:solidFill>
                <a:schemeClr val="tx1">
                  <a:lumMod val="50000"/>
                  <a:lumOff val="50000"/>
                </a:schemeClr>
              </a:solidFill>
            </a:endParaRPr>
          </a:p>
        </p:txBody>
      </p:sp>
      <p:sp>
        <p:nvSpPr>
          <p:cNvPr id="21" name="Rectangle 20"/>
          <p:cNvSpPr/>
          <p:nvPr/>
        </p:nvSpPr>
        <p:spPr>
          <a:xfrm>
            <a:off x="3114675" y="2683275"/>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392035" y="2839566"/>
            <a:ext cx="2743200" cy="230832"/>
          </a:xfrm>
          <a:prstGeom prst="rect">
            <a:avLst/>
          </a:prstGeom>
          <a:noFill/>
        </p:spPr>
        <p:txBody>
          <a:bodyPr wrap="square" rtlCol="0">
            <a:spAutoFit/>
          </a:bodyPr>
          <a:lstStyle/>
          <a:p>
            <a:r>
              <a:rPr lang="tr-TR" sz="900" b="1" dirty="0">
                <a:solidFill>
                  <a:schemeClr val="bg1"/>
                </a:solidFill>
                <a:latin typeface="+mj-lt"/>
              </a:rPr>
              <a:t>ATLANTIS</a:t>
            </a:r>
            <a:endParaRPr lang="en-US" sz="900" b="1" dirty="0">
              <a:solidFill>
                <a:schemeClr val="bg1"/>
              </a:solidFill>
              <a:latin typeface="+mj-lt"/>
            </a:endParaRPr>
          </a:p>
        </p:txBody>
      </p:sp>
      <p:pic>
        <p:nvPicPr>
          <p:cNvPr id="12" name="74 Resim"/>
          <p:cNvPicPr>
            <a:picLocks noGrp="1"/>
          </p:cNvPicPr>
          <p:nvPr>
            <p:ph type="pic" sz="quarter" idx="15"/>
          </p:nvPr>
        </p:nvPicPr>
        <p:blipFill>
          <a:blip r:embed="rId3"/>
          <a:srcRect l="26252" r="26252"/>
          <a:stretch/>
        </p:blipFill>
        <p:spPr>
          <a:prstGeom prst="rect">
            <a:avLst/>
          </a:prstGeom>
          <a:ln>
            <a:noFill/>
          </a:ln>
        </p:spPr>
      </p:pic>
      <p:pic>
        <p:nvPicPr>
          <p:cNvPr id="5" name="Resim Yer Tutucusu 4"/>
          <p:cNvPicPr>
            <a:picLocks noGrp="1" noChangeAspect="1"/>
          </p:cNvPicPr>
          <p:nvPr>
            <p:ph type="pic" sz="quarter" idx="17"/>
          </p:nvPr>
        </p:nvPicPr>
        <p:blipFill>
          <a:blip r:embed="rId4"/>
          <a:srcRect t="9250" b="9250"/>
          <a:stretch>
            <a:fillRect/>
          </a:stretch>
        </p:blipFill>
        <p:spPr>
          <a:prstGeom prst="rect">
            <a:avLst/>
          </a:prstGeom>
        </p:spPr>
      </p:pic>
      <p:pic>
        <p:nvPicPr>
          <p:cNvPr id="9" name="Resim Yer Tutucusu 8"/>
          <p:cNvPicPr>
            <a:picLocks noGrp="1" noChangeAspect="1"/>
          </p:cNvPicPr>
          <p:nvPr>
            <p:ph type="pic" sz="quarter" idx="16"/>
          </p:nvPr>
        </p:nvPicPr>
        <p:blipFill>
          <a:blip r:embed="rId5"/>
          <a:srcRect t="9251" b="9251"/>
          <a:stretch>
            <a:fillRect/>
          </a:stretch>
        </p:blipFill>
        <p:spPr>
          <a:prstGeom prst="rect">
            <a:avLst/>
          </a:prstGeom>
        </p:spPr>
      </p:pic>
      <p:pic>
        <p:nvPicPr>
          <p:cNvPr id="19" name="73 Resim"/>
          <p:cNvPicPr>
            <a:picLocks noGrp="1"/>
          </p:cNvPicPr>
          <p:nvPr>
            <p:ph type="pic" sz="quarter" idx="18"/>
          </p:nvPr>
        </p:nvPicPr>
        <p:blipFill>
          <a:blip r:embed="rId6"/>
          <a:srcRect t="15131" b="15131"/>
          <a:stretch/>
        </p:blipFill>
        <p:spPr>
          <a:prstGeom prst="rect">
            <a:avLst/>
          </a:prstGeom>
          <a:ln>
            <a:noFill/>
          </a:ln>
        </p:spPr>
      </p:pic>
    </p:spTree>
    <p:extLst>
      <p:ext uri="{BB962C8B-B14F-4D97-AF65-F5344CB8AC3E}">
        <p14:creationId xmlns:p14="http://schemas.microsoft.com/office/powerpoint/2010/main" val="717442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DTA</a:t>
            </a:r>
            <a:r>
              <a:rPr lang="en-US" dirty="0"/>
              <a:t>/TGA/</a:t>
            </a:r>
            <a:r>
              <a:rPr lang="tr-TR" dirty="0"/>
              <a:t>DSC</a:t>
            </a:r>
            <a:r>
              <a:rPr lang="en-US" dirty="0"/>
              <a:t> Laboratory</a:t>
            </a:r>
            <a:endParaRPr lang="tr-TR" dirty="0"/>
          </a:p>
        </p:txBody>
      </p:sp>
      <p:sp>
        <p:nvSpPr>
          <p:cNvPr id="20" name="Footer Text"/>
          <p:cNvSpPr txBox="1"/>
          <p:nvPr/>
        </p:nvSpPr>
        <p:spPr>
          <a:xfrm>
            <a:off x="3143250" y="1657350"/>
            <a:ext cx="3293368" cy="1107996"/>
          </a:xfrm>
          <a:prstGeom prst="rect">
            <a:avLst/>
          </a:prstGeom>
          <a:noFill/>
        </p:spPr>
        <p:txBody>
          <a:bodyPr wrap="square" lIns="0" tIns="0" rIns="0" bIns="0" rtlCol="0">
            <a:spAutoFit/>
          </a:bodyPr>
          <a:lstStyle/>
          <a:p>
            <a:r>
              <a:rPr lang="en-US" sz="900" b="1" dirty="0">
                <a:solidFill>
                  <a:schemeClr val="tx1">
                    <a:lumMod val="50000"/>
                    <a:lumOff val="50000"/>
                  </a:schemeClr>
                </a:solidFill>
              </a:rPr>
              <a:t>Differential Thermal Analysis (DTA)</a:t>
            </a:r>
          </a:p>
          <a:p>
            <a:r>
              <a:rPr lang="en-US" sz="900" b="1" dirty="0">
                <a:solidFill>
                  <a:schemeClr val="tx1">
                    <a:lumMod val="50000"/>
                    <a:lumOff val="50000"/>
                  </a:schemeClr>
                </a:solidFill>
              </a:rPr>
              <a:t>Thermogravimetric Analysis (TGA)</a:t>
            </a:r>
          </a:p>
          <a:p>
            <a:r>
              <a:rPr lang="en-US" sz="900" b="1" dirty="0">
                <a:solidFill>
                  <a:schemeClr val="tx1">
                    <a:lumMod val="50000"/>
                    <a:lumOff val="50000"/>
                  </a:schemeClr>
                </a:solidFill>
              </a:rPr>
              <a:t>Differential Scanning Calorimetry (DSC)</a:t>
            </a:r>
          </a:p>
          <a:p>
            <a:endParaRPr lang="en-US" sz="900" b="1" dirty="0">
              <a:solidFill>
                <a:schemeClr val="tx1">
                  <a:lumMod val="50000"/>
                  <a:lumOff val="50000"/>
                </a:schemeClr>
              </a:solidFill>
            </a:endParaRPr>
          </a:p>
          <a:p>
            <a:r>
              <a:rPr lang="en-US" sz="900" dirty="0">
                <a:solidFill>
                  <a:schemeClr val="tx1">
                    <a:lumMod val="50000"/>
                    <a:lumOff val="50000"/>
                  </a:schemeClr>
                </a:solidFill>
              </a:rPr>
              <a:t>Mass loss,</a:t>
            </a:r>
          </a:p>
          <a:p>
            <a:r>
              <a:rPr lang="en-US" sz="900" dirty="0">
                <a:solidFill>
                  <a:schemeClr val="tx1">
                    <a:lumMod val="50000"/>
                    <a:lumOff val="50000"/>
                  </a:schemeClr>
                </a:solidFill>
              </a:rPr>
              <a:t>Dehydration,</a:t>
            </a:r>
          </a:p>
          <a:p>
            <a:r>
              <a:rPr lang="en-US" sz="900" dirty="0">
                <a:solidFill>
                  <a:schemeClr val="tx1">
                    <a:lumMod val="50000"/>
                    <a:lumOff val="50000"/>
                  </a:schemeClr>
                </a:solidFill>
              </a:rPr>
              <a:t>Quasi glass transition temperature analysis,</a:t>
            </a:r>
          </a:p>
          <a:p>
            <a:r>
              <a:rPr lang="en-US" sz="900" dirty="0">
                <a:solidFill>
                  <a:schemeClr val="tx1">
                    <a:lumMod val="50000"/>
                    <a:lumOff val="50000"/>
                  </a:schemeClr>
                </a:solidFill>
              </a:rPr>
              <a:t>In metals, alloys, ceramics, glass, polymers etc</a:t>
            </a:r>
            <a:r>
              <a:rPr lang="en-US" sz="900" b="1" dirty="0">
                <a:solidFill>
                  <a:schemeClr val="tx1">
                    <a:lumMod val="50000"/>
                    <a:lumOff val="50000"/>
                  </a:schemeClr>
                </a:solidFill>
              </a:rPr>
              <a:t>.</a:t>
            </a:r>
          </a:p>
        </p:txBody>
      </p:sp>
      <p:sp>
        <p:nvSpPr>
          <p:cNvPr id="21" name="Rectangle 20"/>
          <p:cNvSpPr/>
          <p:nvPr/>
        </p:nvSpPr>
        <p:spPr>
          <a:xfrm>
            <a:off x="3125561" y="2764919"/>
            <a:ext cx="3240771" cy="54341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bg1"/>
              </a:solidFill>
            </a:endParaRPr>
          </a:p>
        </p:txBody>
      </p:sp>
      <p:sp>
        <p:nvSpPr>
          <p:cNvPr id="22" name="TextBox 21"/>
          <p:cNvSpPr txBox="1"/>
          <p:nvPr/>
        </p:nvSpPr>
        <p:spPr>
          <a:xfrm>
            <a:off x="3276600" y="2921423"/>
            <a:ext cx="2743200" cy="230832"/>
          </a:xfrm>
          <a:prstGeom prst="rect">
            <a:avLst/>
          </a:prstGeom>
          <a:noFill/>
        </p:spPr>
        <p:txBody>
          <a:bodyPr wrap="square" rtlCol="0">
            <a:spAutoFit/>
          </a:bodyPr>
          <a:lstStyle/>
          <a:p>
            <a:pPr algn="ctr"/>
            <a:r>
              <a:rPr lang="tr-TR" sz="900" b="1" dirty="0">
                <a:solidFill>
                  <a:schemeClr val="bg1"/>
                </a:solidFill>
                <a:latin typeface="+mj-lt"/>
              </a:rPr>
              <a:t>HITACHI</a:t>
            </a:r>
            <a:endParaRPr lang="en-US" sz="900" b="1" dirty="0">
              <a:solidFill>
                <a:schemeClr val="bg1"/>
              </a:solidFill>
              <a:latin typeface="+mj-lt"/>
            </a:endParaRPr>
          </a:p>
        </p:txBody>
      </p:sp>
      <p:sp>
        <p:nvSpPr>
          <p:cNvPr id="29" name="Footer Text"/>
          <p:cNvSpPr txBox="1"/>
          <p:nvPr/>
        </p:nvSpPr>
        <p:spPr>
          <a:xfrm>
            <a:off x="3143250" y="3393737"/>
            <a:ext cx="3293368" cy="553998"/>
          </a:xfrm>
          <a:prstGeom prst="rect">
            <a:avLst/>
          </a:prstGeom>
          <a:noFill/>
        </p:spPr>
        <p:txBody>
          <a:bodyPr wrap="square" lIns="0" tIns="0" rIns="0" bIns="0" rtlCol="0">
            <a:spAutoFit/>
          </a:bodyPr>
          <a:lstStyle/>
          <a:p>
            <a:r>
              <a:rPr lang="en-US" sz="900" dirty="0">
                <a:solidFill>
                  <a:schemeClr val="tx1">
                    <a:lumMod val="50000"/>
                    <a:lumOff val="50000"/>
                  </a:schemeClr>
                </a:solidFill>
              </a:rPr>
              <a:t>Melting Point designation</a:t>
            </a:r>
          </a:p>
          <a:p>
            <a:r>
              <a:rPr lang="en-US" sz="900" dirty="0">
                <a:solidFill>
                  <a:schemeClr val="tx1">
                    <a:lumMod val="50000"/>
                    <a:lumOff val="50000"/>
                  </a:schemeClr>
                </a:solidFill>
              </a:rPr>
              <a:t>Evaporation method</a:t>
            </a:r>
          </a:p>
          <a:p>
            <a:r>
              <a:rPr lang="en-US" sz="900" dirty="0">
                <a:solidFill>
                  <a:schemeClr val="tx1">
                    <a:lumMod val="50000"/>
                    <a:lumOff val="50000"/>
                  </a:schemeClr>
                </a:solidFill>
              </a:rPr>
              <a:t>Phase change</a:t>
            </a:r>
          </a:p>
          <a:p>
            <a:r>
              <a:rPr lang="en-US" sz="900" dirty="0">
                <a:solidFill>
                  <a:schemeClr val="tx1">
                    <a:lumMod val="50000"/>
                    <a:lumOff val="50000"/>
                  </a:schemeClr>
                </a:solidFill>
              </a:rPr>
              <a:t>Oxidation/Reduction</a:t>
            </a:r>
          </a:p>
        </p:txBody>
      </p:sp>
      <p:pic>
        <p:nvPicPr>
          <p:cNvPr id="12" name="Resim Yer Tutucusu 11" descr="C:\Users\user\Desktop\DSCDTA Foto\20140630_142414.jpg"/>
          <p:cNvPicPr>
            <a:picLocks noGrp="1"/>
          </p:cNvPicPr>
          <p:nvPr>
            <p:ph type="pic" sz="quarter" idx="15"/>
          </p:nvPr>
        </p:nvPicPr>
        <p:blipFill>
          <a:blip r:embed="rId3" cstate="print"/>
          <a:srcRect l="5431" r="5431"/>
          <a:stretch>
            <a:fillRect/>
          </a:stretch>
        </p:blipFill>
        <p:spPr bwMode="auto">
          <a:prstGeom prst="rect">
            <a:avLst/>
          </a:prstGeom>
          <a:noFill/>
          <a:ln w="9525">
            <a:noFill/>
            <a:miter lim="800000"/>
            <a:headEnd/>
            <a:tailEnd/>
          </a:ln>
        </p:spPr>
      </p:pic>
      <p:pic>
        <p:nvPicPr>
          <p:cNvPr id="14" name="Resim Yer Tutucusu 13" descr="C:\Users\user\Desktop\DSCDTA Foto\20140630_142545.jpg"/>
          <p:cNvPicPr>
            <a:picLocks noGrp="1"/>
          </p:cNvPicPr>
          <p:nvPr>
            <p:ph type="pic" sz="quarter" idx="16"/>
          </p:nvPr>
        </p:nvPicPr>
        <p:blipFill>
          <a:blip r:embed="rId4" cstate="print"/>
          <a:srcRect l="7012" r="7012"/>
          <a:stretch>
            <a:fillRect/>
          </a:stretch>
        </p:blipFill>
        <p:spPr bwMode="auto">
          <a:prstGeom prst="rect">
            <a:avLst/>
          </a:prstGeom>
          <a:noFill/>
          <a:ln w="9525">
            <a:noFill/>
            <a:miter lim="800000"/>
            <a:headEnd/>
            <a:tailEnd/>
          </a:ln>
        </p:spPr>
      </p:pic>
      <p:pic>
        <p:nvPicPr>
          <p:cNvPr id="16" name="Resim Yer Tutucusu 15"/>
          <p:cNvPicPr>
            <a:picLocks noGrp="1" noChangeAspect="1"/>
          </p:cNvPicPr>
          <p:nvPr>
            <p:ph type="pic" sz="quarter" idx="17"/>
          </p:nvPr>
        </p:nvPicPr>
        <p:blipFill>
          <a:blip r:embed="rId5"/>
          <a:srcRect l="9441" r="9441"/>
          <a:stretch>
            <a:fillRect/>
          </a:stretch>
        </p:blipFill>
        <p:spPr>
          <a:prstGeom prst="rect">
            <a:avLst/>
          </a:prstGeom>
        </p:spPr>
      </p:pic>
      <p:pic>
        <p:nvPicPr>
          <p:cNvPr id="18" name="Resim Yer Tutucusu 17"/>
          <p:cNvPicPr>
            <a:picLocks noGrp="1"/>
          </p:cNvPicPr>
          <p:nvPr>
            <p:ph type="pic" sz="quarter" idx="18"/>
          </p:nvPr>
        </p:nvPicPr>
        <p:blipFill>
          <a:blip r:embed="rId6"/>
          <a:srcRect l="2713" r="2713"/>
          <a:stretch>
            <a:fillRect/>
          </a:stretch>
        </p:blipFill>
        <p:spPr>
          <a:prstGeom prst="rect">
            <a:avLst/>
          </a:prstGeom>
        </p:spPr>
      </p:pic>
    </p:spTree>
    <p:extLst>
      <p:ext uri="{BB962C8B-B14F-4D97-AF65-F5344CB8AC3E}">
        <p14:creationId xmlns:p14="http://schemas.microsoft.com/office/powerpoint/2010/main" val="1225650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12" name="Rectangle 11"/>
          <p:cNvSpPr/>
          <p:nvPr/>
        </p:nvSpPr>
        <p:spPr>
          <a:xfrm>
            <a:off x="470767" y="1876830"/>
            <a:ext cx="1709636" cy="95878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1"/>
              </a:solidFill>
            </a:endParaRPr>
          </a:p>
        </p:txBody>
      </p:sp>
      <p:sp>
        <p:nvSpPr>
          <p:cNvPr id="37" name="TextBox 36"/>
          <p:cNvSpPr txBox="1"/>
          <p:nvPr/>
        </p:nvSpPr>
        <p:spPr>
          <a:xfrm>
            <a:off x="523054" y="1944756"/>
            <a:ext cx="1605064" cy="553998"/>
          </a:xfrm>
          <a:prstGeom prst="rect">
            <a:avLst/>
          </a:prstGeom>
          <a:noFill/>
        </p:spPr>
        <p:txBody>
          <a:bodyPr wrap="square" rtlCol="0">
            <a:spAutoFit/>
          </a:bodyPr>
          <a:lstStyle/>
          <a:p>
            <a:pPr algn="ctr"/>
            <a:r>
              <a:rPr lang="en-US" sz="2100" b="1" dirty="0">
                <a:solidFill>
                  <a:schemeClr val="accent1"/>
                </a:solidFill>
                <a:latin typeface="+mj-lt"/>
              </a:rPr>
              <a:t>201</a:t>
            </a:r>
            <a:r>
              <a:rPr lang="tr-TR" sz="2100" b="1" dirty="0">
                <a:solidFill>
                  <a:schemeClr val="accent1"/>
                </a:solidFill>
                <a:latin typeface="+mj-lt"/>
              </a:rPr>
              <a:t>1</a:t>
            </a:r>
            <a:endParaRPr lang="en-US" sz="2100" b="1" dirty="0">
              <a:solidFill>
                <a:schemeClr val="accent1"/>
              </a:solidFill>
              <a:latin typeface="+mj-lt"/>
            </a:endParaRPr>
          </a:p>
          <a:p>
            <a:pPr algn="ctr" defTabSz="685783">
              <a:spcBef>
                <a:spcPct val="20000"/>
              </a:spcBef>
              <a:defRPr/>
            </a:pPr>
            <a:r>
              <a:rPr lang="en-US" sz="750" dirty="0">
                <a:solidFill>
                  <a:schemeClr val="bg1">
                    <a:lumMod val="65000"/>
                  </a:schemeClr>
                </a:solidFill>
              </a:rPr>
              <a:t>Founded</a:t>
            </a:r>
          </a:p>
        </p:txBody>
      </p:sp>
      <p:sp>
        <p:nvSpPr>
          <p:cNvPr id="56" name="Rectangle 55"/>
          <p:cNvSpPr/>
          <p:nvPr/>
        </p:nvSpPr>
        <p:spPr>
          <a:xfrm>
            <a:off x="2550663" y="1876830"/>
            <a:ext cx="1709636" cy="958782"/>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57" name="TextBox 56"/>
          <p:cNvSpPr txBox="1"/>
          <p:nvPr/>
        </p:nvSpPr>
        <p:spPr>
          <a:xfrm>
            <a:off x="2602949" y="1944756"/>
            <a:ext cx="1605064" cy="784830"/>
          </a:xfrm>
          <a:prstGeom prst="rect">
            <a:avLst/>
          </a:prstGeom>
          <a:noFill/>
        </p:spPr>
        <p:txBody>
          <a:bodyPr wrap="square" rtlCol="0">
            <a:spAutoFit/>
          </a:bodyPr>
          <a:lstStyle/>
          <a:p>
            <a:pPr algn="ctr"/>
            <a:r>
              <a:rPr lang="en-US" sz="2100" b="1" dirty="0">
                <a:solidFill>
                  <a:schemeClr val="bg1"/>
                </a:solidFill>
                <a:latin typeface="+mj-lt"/>
              </a:rPr>
              <a:t>201</a:t>
            </a:r>
            <a:r>
              <a:rPr lang="tr-TR" sz="2100" b="1" dirty="0">
                <a:solidFill>
                  <a:schemeClr val="bg1"/>
                </a:solidFill>
                <a:latin typeface="+mj-lt"/>
              </a:rPr>
              <a:t>2</a:t>
            </a:r>
            <a:endParaRPr lang="en-US" sz="2100" b="1" dirty="0">
              <a:solidFill>
                <a:schemeClr val="bg1"/>
              </a:solidFill>
              <a:latin typeface="+mj-lt"/>
            </a:endParaRPr>
          </a:p>
          <a:p>
            <a:pPr algn="ctr" defTabSz="685783">
              <a:spcBef>
                <a:spcPct val="20000"/>
              </a:spcBef>
              <a:defRPr/>
            </a:pPr>
            <a:r>
              <a:rPr lang="en-US" sz="750" dirty="0">
                <a:solidFill>
                  <a:schemeClr val="bg1"/>
                </a:solidFill>
              </a:rPr>
              <a:t>Admission of </a:t>
            </a:r>
            <a:r>
              <a:rPr lang="en-US" sz="750" dirty="0" err="1">
                <a:solidFill>
                  <a:schemeClr val="bg1"/>
                </a:solidFill>
              </a:rPr>
              <a:t>Karabuk</a:t>
            </a:r>
            <a:r>
              <a:rPr lang="en-US" sz="750" dirty="0">
                <a:solidFill>
                  <a:schemeClr val="bg1"/>
                </a:solidFill>
              </a:rPr>
              <a:t> University Iron &amp; Steel Institute Council Guideline</a:t>
            </a:r>
          </a:p>
        </p:txBody>
      </p:sp>
      <p:sp>
        <p:nvSpPr>
          <p:cNvPr id="58" name="Rectangle 57"/>
          <p:cNvSpPr/>
          <p:nvPr/>
        </p:nvSpPr>
        <p:spPr>
          <a:xfrm>
            <a:off x="2550663" y="3191280"/>
            <a:ext cx="1709636" cy="95878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5"/>
              </a:solidFill>
            </a:endParaRPr>
          </a:p>
        </p:txBody>
      </p:sp>
      <p:sp>
        <p:nvSpPr>
          <p:cNvPr id="59" name="TextBox 58"/>
          <p:cNvSpPr txBox="1"/>
          <p:nvPr/>
        </p:nvSpPr>
        <p:spPr>
          <a:xfrm>
            <a:off x="2550663" y="3181350"/>
            <a:ext cx="1657350" cy="1015663"/>
          </a:xfrm>
          <a:prstGeom prst="rect">
            <a:avLst/>
          </a:prstGeom>
          <a:noFill/>
        </p:spPr>
        <p:txBody>
          <a:bodyPr wrap="square" rtlCol="0">
            <a:spAutoFit/>
          </a:bodyPr>
          <a:lstStyle/>
          <a:p>
            <a:pPr algn="ctr"/>
            <a:r>
              <a:rPr lang="en-US" sz="2100" b="1" dirty="0">
                <a:solidFill>
                  <a:schemeClr val="accent5"/>
                </a:solidFill>
                <a:latin typeface="+mj-lt"/>
              </a:rPr>
              <a:t>Today</a:t>
            </a:r>
          </a:p>
          <a:p>
            <a:pPr algn="ctr" defTabSz="685783">
              <a:spcBef>
                <a:spcPct val="20000"/>
              </a:spcBef>
              <a:defRPr/>
            </a:pPr>
            <a:r>
              <a:rPr lang="en-US" sz="750" dirty="0">
                <a:solidFill>
                  <a:schemeClr val="bg1">
                    <a:lumMod val="65000"/>
                  </a:schemeClr>
                </a:solidFill>
              </a:rPr>
              <a:t>I&amp;SI keeps conducting Its activities by gaining more strength day by day with specified missions and visions towards the University – Industry Cooperation</a:t>
            </a:r>
            <a:r>
              <a:rPr lang="tr-TR" sz="750" dirty="0">
                <a:solidFill>
                  <a:schemeClr val="bg1">
                    <a:lumMod val="65000"/>
                  </a:schemeClr>
                </a:solidFill>
              </a:rPr>
              <a:t>. </a:t>
            </a:r>
            <a:endParaRPr lang="en-US" sz="750" dirty="0">
              <a:solidFill>
                <a:schemeClr val="bg1">
                  <a:lumMod val="65000"/>
                </a:schemeClr>
              </a:solidFill>
            </a:endParaRPr>
          </a:p>
        </p:txBody>
      </p:sp>
      <p:sp>
        <p:nvSpPr>
          <p:cNvPr id="62" name="Rectangle 61"/>
          <p:cNvSpPr/>
          <p:nvPr/>
        </p:nvSpPr>
        <p:spPr>
          <a:xfrm>
            <a:off x="4629151" y="1876830"/>
            <a:ext cx="1709636" cy="958782"/>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accent3"/>
              </a:solidFill>
            </a:endParaRPr>
          </a:p>
        </p:txBody>
      </p:sp>
      <p:sp>
        <p:nvSpPr>
          <p:cNvPr id="63" name="TextBox 62"/>
          <p:cNvSpPr txBox="1"/>
          <p:nvPr/>
        </p:nvSpPr>
        <p:spPr>
          <a:xfrm>
            <a:off x="4681437" y="1944756"/>
            <a:ext cx="1605064" cy="900246"/>
          </a:xfrm>
          <a:prstGeom prst="rect">
            <a:avLst/>
          </a:prstGeom>
          <a:noFill/>
        </p:spPr>
        <p:txBody>
          <a:bodyPr wrap="square" rtlCol="0">
            <a:spAutoFit/>
          </a:bodyPr>
          <a:lstStyle/>
          <a:p>
            <a:pPr algn="ctr"/>
            <a:r>
              <a:rPr lang="en-US" sz="2100" b="1" dirty="0">
                <a:solidFill>
                  <a:schemeClr val="accent3"/>
                </a:solidFill>
                <a:latin typeface="+mj-lt"/>
              </a:rPr>
              <a:t>201</a:t>
            </a:r>
            <a:r>
              <a:rPr lang="tr-TR" sz="2100" b="1" dirty="0">
                <a:solidFill>
                  <a:schemeClr val="accent3"/>
                </a:solidFill>
                <a:latin typeface="+mj-lt"/>
              </a:rPr>
              <a:t>3</a:t>
            </a:r>
            <a:endParaRPr lang="en-US" sz="2100" b="1" dirty="0">
              <a:solidFill>
                <a:schemeClr val="accent3"/>
              </a:solidFill>
              <a:latin typeface="+mj-lt"/>
            </a:endParaRPr>
          </a:p>
          <a:p>
            <a:pPr algn="ctr" defTabSz="685783">
              <a:spcBef>
                <a:spcPct val="20000"/>
              </a:spcBef>
              <a:defRPr/>
            </a:pPr>
            <a:r>
              <a:rPr lang="en-US" sz="750" dirty="0">
                <a:solidFill>
                  <a:schemeClr val="bg1">
                    <a:lumMod val="65000"/>
                  </a:schemeClr>
                </a:solidFill>
              </a:rPr>
              <a:t>Many laboratories start testing within MARGEM (Materials Research &amp; Development Center)</a:t>
            </a:r>
          </a:p>
        </p:txBody>
      </p:sp>
    </p:spTree>
    <p:extLst>
      <p:ext uri="{BB962C8B-B14F-4D97-AF65-F5344CB8AC3E}">
        <p14:creationId xmlns:p14="http://schemas.microsoft.com/office/powerpoint/2010/main" val="2672225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ppt_x"/>
                                          </p:val>
                                        </p:tav>
                                        <p:tav tm="100000">
                                          <p:val>
                                            <p:strVal val="#ppt_x"/>
                                          </p:val>
                                        </p:tav>
                                      </p:tavLst>
                                    </p:anim>
                                    <p:anim calcmode="lin" valueType="num">
                                      <p:cBhvr additive="base">
                                        <p:cTn id="33" dur="500" fill="hold"/>
                                        <p:tgtEl>
                                          <p:spTgt spid="63"/>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ppt_x"/>
                                          </p:val>
                                        </p:tav>
                                        <p:tav tm="100000">
                                          <p:val>
                                            <p:strVal val="#ppt_x"/>
                                          </p:val>
                                        </p:tav>
                                      </p:tavLst>
                                    </p:anim>
                                    <p:anim calcmode="lin" valueType="num">
                                      <p:cBhvr additive="base">
                                        <p:cTn id="4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7" grpId="0"/>
      <p:bldP spid="56" grpId="0" animBg="1"/>
      <p:bldP spid="57" grpId="0"/>
      <p:bldP spid="58" grpId="0" animBg="1"/>
      <p:bldP spid="59" grpId="0"/>
      <p:bldP spid="62" grpId="0" animBg="1"/>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OTHER ACTIVE </a:t>
            </a:r>
            <a:r>
              <a:rPr lang="tr-TR" dirty="0"/>
              <a:t>LABORAT</a:t>
            </a:r>
            <a:r>
              <a:rPr lang="en-US" dirty="0"/>
              <a:t>ORIES</a:t>
            </a:r>
          </a:p>
        </p:txBody>
      </p:sp>
      <p:sp>
        <p:nvSpPr>
          <p:cNvPr id="49" name="Text Placeholder 3"/>
          <p:cNvSpPr txBox="1">
            <a:spLocks/>
          </p:cNvSpPr>
          <p:nvPr/>
        </p:nvSpPr>
        <p:spPr>
          <a:xfrm>
            <a:off x="4181796" y="1998654"/>
            <a:ext cx="2146882" cy="138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3">
              <a:spcBef>
                <a:spcPct val="20000"/>
              </a:spcBef>
              <a:defRPr/>
            </a:pPr>
            <a:r>
              <a:rPr lang="en-US" sz="900" b="1" dirty="0">
                <a:solidFill>
                  <a:schemeClr val="accent1"/>
                </a:solidFill>
                <a:cs typeface="+mj-cs"/>
              </a:rPr>
              <a:t>Heat Treatment </a:t>
            </a:r>
            <a:r>
              <a:rPr lang="tr-TR" sz="900" b="1" dirty="0">
                <a:solidFill>
                  <a:schemeClr val="accent1"/>
                </a:solidFill>
                <a:cs typeface="+mj-cs"/>
              </a:rPr>
              <a:t>Laborat</a:t>
            </a:r>
            <a:r>
              <a:rPr lang="en-US" sz="900" b="1" dirty="0" err="1">
                <a:solidFill>
                  <a:schemeClr val="accent1"/>
                </a:solidFill>
                <a:cs typeface="+mj-cs"/>
              </a:rPr>
              <a:t>ories</a:t>
            </a:r>
            <a:endParaRPr lang="en-US" sz="900" b="1" dirty="0">
              <a:solidFill>
                <a:schemeClr val="accent1"/>
              </a:solidFill>
              <a:cs typeface="+mj-cs"/>
            </a:endParaRPr>
          </a:p>
        </p:txBody>
      </p:sp>
      <p:sp>
        <p:nvSpPr>
          <p:cNvPr id="50" name="Oval 49"/>
          <p:cNvSpPr/>
          <p:nvPr/>
        </p:nvSpPr>
        <p:spPr>
          <a:xfrm>
            <a:off x="3600450" y="1830125"/>
            <a:ext cx="475560" cy="47555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1</a:t>
            </a:r>
          </a:p>
        </p:txBody>
      </p:sp>
      <p:sp>
        <p:nvSpPr>
          <p:cNvPr id="51" name="Text Placeholder 3"/>
          <p:cNvSpPr txBox="1">
            <a:spLocks/>
          </p:cNvSpPr>
          <p:nvPr/>
        </p:nvSpPr>
        <p:spPr>
          <a:xfrm>
            <a:off x="4181796" y="2582643"/>
            <a:ext cx="2146882" cy="138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3">
              <a:spcBef>
                <a:spcPct val="20000"/>
              </a:spcBef>
              <a:defRPr/>
            </a:pPr>
            <a:r>
              <a:rPr lang="en-US" sz="900" b="1" dirty="0">
                <a:solidFill>
                  <a:schemeClr val="accent2"/>
                </a:solidFill>
                <a:cs typeface="+mj-cs"/>
              </a:rPr>
              <a:t>Powder </a:t>
            </a:r>
            <a:r>
              <a:rPr lang="tr-TR" sz="900" b="1" dirty="0">
                <a:solidFill>
                  <a:schemeClr val="accent2"/>
                </a:solidFill>
                <a:cs typeface="+mj-cs"/>
              </a:rPr>
              <a:t> Metal</a:t>
            </a:r>
            <a:r>
              <a:rPr lang="en-US" sz="900" b="1" dirty="0">
                <a:solidFill>
                  <a:schemeClr val="accent2"/>
                </a:solidFill>
                <a:cs typeface="+mj-cs"/>
              </a:rPr>
              <a:t>l</a:t>
            </a:r>
            <a:r>
              <a:rPr lang="tr-TR" sz="900" b="1" dirty="0">
                <a:solidFill>
                  <a:schemeClr val="accent2"/>
                </a:solidFill>
                <a:cs typeface="+mj-cs"/>
              </a:rPr>
              <a:t>ur</a:t>
            </a:r>
            <a:r>
              <a:rPr lang="en-US" sz="900" b="1" dirty="0" err="1">
                <a:solidFill>
                  <a:schemeClr val="accent2"/>
                </a:solidFill>
                <a:cs typeface="+mj-cs"/>
              </a:rPr>
              <a:t>gy</a:t>
            </a:r>
            <a:r>
              <a:rPr lang="tr-TR" sz="900" b="1" dirty="0">
                <a:solidFill>
                  <a:schemeClr val="accent2"/>
                </a:solidFill>
                <a:cs typeface="+mj-cs"/>
              </a:rPr>
              <a:t> Labora</a:t>
            </a:r>
            <a:r>
              <a:rPr lang="en-US" sz="900" b="1" dirty="0" err="1">
                <a:solidFill>
                  <a:schemeClr val="accent2"/>
                </a:solidFill>
                <a:cs typeface="+mj-cs"/>
              </a:rPr>
              <a:t>tories</a:t>
            </a:r>
            <a:endParaRPr lang="en-US" sz="900" b="1" dirty="0">
              <a:solidFill>
                <a:schemeClr val="accent2"/>
              </a:solidFill>
              <a:cs typeface="+mj-cs"/>
            </a:endParaRPr>
          </a:p>
        </p:txBody>
      </p:sp>
      <p:sp>
        <p:nvSpPr>
          <p:cNvPr id="52" name="Oval 51"/>
          <p:cNvSpPr/>
          <p:nvPr/>
        </p:nvSpPr>
        <p:spPr>
          <a:xfrm>
            <a:off x="3600450" y="2414114"/>
            <a:ext cx="475560" cy="475559"/>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2</a:t>
            </a:r>
          </a:p>
        </p:txBody>
      </p:sp>
      <p:sp>
        <p:nvSpPr>
          <p:cNvPr id="53" name="Text Placeholder 3"/>
          <p:cNvSpPr txBox="1">
            <a:spLocks/>
          </p:cNvSpPr>
          <p:nvPr/>
        </p:nvSpPr>
        <p:spPr>
          <a:xfrm>
            <a:off x="4181796" y="3175881"/>
            <a:ext cx="2146882" cy="138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3">
              <a:spcBef>
                <a:spcPct val="20000"/>
              </a:spcBef>
              <a:defRPr/>
            </a:pPr>
            <a:r>
              <a:rPr lang="tr-TR" sz="900" b="1" dirty="0">
                <a:solidFill>
                  <a:schemeClr val="accent3"/>
                </a:solidFill>
                <a:cs typeface="+mj-cs"/>
              </a:rPr>
              <a:t>Tribolo</a:t>
            </a:r>
            <a:r>
              <a:rPr lang="en-US" sz="900" b="1" dirty="0">
                <a:solidFill>
                  <a:schemeClr val="accent3"/>
                </a:solidFill>
                <a:cs typeface="+mj-cs"/>
              </a:rPr>
              <a:t>logy</a:t>
            </a:r>
            <a:r>
              <a:rPr lang="tr-TR" sz="900" b="1" dirty="0">
                <a:solidFill>
                  <a:schemeClr val="accent3"/>
                </a:solidFill>
                <a:cs typeface="+mj-cs"/>
              </a:rPr>
              <a:t> Laborat</a:t>
            </a:r>
            <a:r>
              <a:rPr lang="en-US" sz="900" b="1" dirty="0" err="1">
                <a:solidFill>
                  <a:schemeClr val="accent3"/>
                </a:solidFill>
                <a:cs typeface="+mj-cs"/>
              </a:rPr>
              <a:t>ory</a:t>
            </a:r>
            <a:endParaRPr lang="en-US" sz="900" b="1" dirty="0">
              <a:solidFill>
                <a:schemeClr val="accent3"/>
              </a:solidFill>
              <a:cs typeface="+mj-cs"/>
            </a:endParaRPr>
          </a:p>
        </p:txBody>
      </p:sp>
      <p:sp>
        <p:nvSpPr>
          <p:cNvPr id="54" name="Oval 53"/>
          <p:cNvSpPr/>
          <p:nvPr/>
        </p:nvSpPr>
        <p:spPr>
          <a:xfrm>
            <a:off x="3600450" y="2998103"/>
            <a:ext cx="475560" cy="475559"/>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3</a:t>
            </a:r>
          </a:p>
        </p:txBody>
      </p:sp>
      <p:sp>
        <p:nvSpPr>
          <p:cNvPr id="55" name="Text Placeholder 3"/>
          <p:cNvSpPr txBox="1">
            <a:spLocks/>
          </p:cNvSpPr>
          <p:nvPr/>
        </p:nvSpPr>
        <p:spPr>
          <a:xfrm>
            <a:off x="4181796" y="3748882"/>
            <a:ext cx="2146882" cy="138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783">
              <a:spcBef>
                <a:spcPct val="20000"/>
              </a:spcBef>
              <a:defRPr/>
            </a:pPr>
            <a:r>
              <a:rPr lang="en-US" sz="900" b="1" dirty="0" err="1">
                <a:solidFill>
                  <a:schemeClr val="accent4"/>
                </a:solidFill>
                <a:cs typeface="+mj-cs"/>
              </a:rPr>
              <a:t>Corosion</a:t>
            </a:r>
            <a:r>
              <a:rPr lang="en-US" sz="900" b="1" dirty="0">
                <a:solidFill>
                  <a:schemeClr val="accent4"/>
                </a:solidFill>
                <a:cs typeface="+mj-cs"/>
              </a:rPr>
              <a:t> and abrasion </a:t>
            </a:r>
            <a:r>
              <a:rPr lang="tr-TR" sz="900" b="1" dirty="0">
                <a:solidFill>
                  <a:schemeClr val="accent4"/>
                </a:solidFill>
                <a:cs typeface="+mj-cs"/>
              </a:rPr>
              <a:t>Laborat</a:t>
            </a:r>
            <a:r>
              <a:rPr lang="en-US" sz="900" b="1" dirty="0" err="1">
                <a:solidFill>
                  <a:schemeClr val="accent4"/>
                </a:solidFill>
                <a:cs typeface="+mj-cs"/>
              </a:rPr>
              <a:t>ories</a:t>
            </a:r>
            <a:endParaRPr lang="en-US" sz="900" b="1" dirty="0">
              <a:solidFill>
                <a:schemeClr val="accent4"/>
              </a:solidFill>
              <a:cs typeface="+mj-cs"/>
            </a:endParaRPr>
          </a:p>
        </p:txBody>
      </p:sp>
      <p:sp>
        <p:nvSpPr>
          <p:cNvPr id="56" name="Oval 55"/>
          <p:cNvSpPr/>
          <p:nvPr/>
        </p:nvSpPr>
        <p:spPr>
          <a:xfrm>
            <a:off x="3600450" y="3582091"/>
            <a:ext cx="475560" cy="475559"/>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4</a:t>
            </a:r>
          </a:p>
        </p:txBody>
      </p:sp>
      <p:pic>
        <p:nvPicPr>
          <p:cNvPr id="6" name="Resim Yer Tutucusu 5"/>
          <p:cNvPicPr>
            <a:picLocks noGrp="1" noChangeAspect="1"/>
          </p:cNvPicPr>
          <p:nvPr>
            <p:ph type="pic" sz="quarter" idx="15"/>
          </p:nvPr>
        </p:nvPicPr>
        <p:blipFill>
          <a:blip r:embed="rId3"/>
          <a:srcRect t="12381" b="12381"/>
          <a:stretch>
            <a:fillRect/>
          </a:stretch>
        </p:blipFill>
        <p:spPr>
          <a:prstGeom prst="rect">
            <a:avLst/>
          </a:prstGeom>
        </p:spPr>
      </p:pic>
    </p:spTree>
    <p:extLst>
      <p:ext uri="{BB962C8B-B14F-4D97-AF65-F5344CB8AC3E}">
        <p14:creationId xmlns:p14="http://schemas.microsoft.com/office/powerpoint/2010/main" val="224146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750"/>
                                        <p:tgtEl>
                                          <p:spTgt spid="50"/>
                                        </p:tgtEl>
                                      </p:cBhvr>
                                    </p:animEffect>
                                    <p:anim calcmode="lin" valueType="num">
                                      <p:cBhvr>
                                        <p:cTn id="8" dur="750" fill="hold"/>
                                        <p:tgtEl>
                                          <p:spTgt spid="50"/>
                                        </p:tgtEl>
                                        <p:attrNameLst>
                                          <p:attrName>ppt_w</p:attrName>
                                        </p:attrNameLst>
                                      </p:cBhvr>
                                      <p:tavLst>
                                        <p:tav tm="0" fmla="#ppt_w*sin(2.5*pi*$)">
                                          <p:val>
                                            <p:fltVal val="0"/>
                                          </p:val>
                                        </p:tav>
                                        <p:tav tm="100000">
                                          <p:val>
                                            <p:fltVal val="1"/>
                                          </p:val>
                                        </p:tav>
                                      </p:tavLst>
                                    </p:anim>
                                    <p:anim calcmode="lin" valueType="num">
                                      <p:cBhvr>
                                        <p:cTn id="9" dur="750" fill="hold"/>
                                        <p:tgtEl>
                                          <p:spTgt spid="50"/>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par>
                          <p:cTn id="14" fill="hold">
                            <p:stCondLst>
                              <p:cond delay="1250"/>
                            </p:stCondLst>
                            <p:childTnLst>
                              <p:par>
                                <p:cTn id="15" presetID="45" presetClass="entr" presetSubtype="0"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750"/>
                                        <p:tgtEl>
                                          <p:spTgt spid="52"/>
                                        </p:tgtEl>
                                      </p:cBhvr>
                                    </p:animEffect>
                                    <p:anim calcmode="lin" valueType="num">
                                      <p:cBhvr>
                                        <p:cTn id="18" dur="750" fill="hold"/>
                                        <p:tgtEl>
                                          <p:spTgt spid="52"/>
                                        </p:tgtEl>
                                        <p:attrNameLst>
                                          <p:attrName>ppt_w</p:attrName>
                                        </p:attrNameLst>
                                      </p:cBhvr>
                                      <p:tavLst>
                                        <p:tav tm="0" fmla="#ppt_w*sin(2.5*pi*$)">
                                          <p:val>
                                            <p:fltVal val="0"/>
                                          </p:val>
                                        </p:tav>
                                        <p:tav tm="100000">
                                          <p:val>
                                            <p:fltVal val="1"/>
                                          </p:val>
                                        </p:tav>
                                      </p:tavLst>
                                    </p:anim>
                                    <p:anim calcmode="lin" valueType="num">
                                      <p:cBhvr>
                                        <p:cTn id="19" dur="750" fill="hold"/>
                                        <p:tgtEl>
                                          <p:spTgt spid="52"/>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2500"/>
                            </p:stCondLst>
                            <p:childTnLst>
                              <p:par>
                                <p:cTn id="25" presetID="45" presetClass="entr" presetSubtype="0"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750"/>
                                        <p:tgtEl>
                                          <p:spTgt spid="54"/>
                                        </p:tgtEl>
                                      </p:cBhvr>
                                    </p:animEffect>
                                    <p:anim calcmode="lin" valueType="num">
                                      <p:cBhvr>
                                        <p:cTn id="28" dur="750" fill="hold"/>
                                        <p:tgtEl>
                                          <p:spTgt spid="54"/>
                                        </p:tgtEl>
                                        <p:attrNameLst>
                                          <p:attrName>ppt_w</p:attrName>
                                        </p:attrNameLst>
                                      </p:cBhvr>
                                      <p:tavLst>
                                        <p:tav tm="0" fmla="#ppt_w*sin(2.5*pi*$)">
                                          <p:val>
                                            <p:fltVal val="0"/>
                                          </p:val>
                                        </p:tav>
                                        <p:tav tm="100000">
                                          <p:val>
                                            <p:fltVal val="1"/>
                                          </p:val>
                                        </p:tav>
                                      </p:tavLst>
                                    </p:anim>
                                    <p:anim calcmode="lin" valueType="num">
                                      <p:cBhvr>
                                        <p:cTn id="29" dur="750" fill="hold"/>
                                        <p:tgtEl>
                                          <p:spTgt spid="54"/>
                                        </p:tgtEl>
                                        <p:attrNameLst>
                                          <p:attrName>ppt_h</p:attrName>
                                        </p:attrNameLst>
                                      </p:cBhvr>
                                      <p:tavLst>
                                        <p:tav tm="0">
                                          <p:val>
                                            <p:strVal val="#ppt_h"/>
                                          </p:val>
                                        </p:tav>
                                        <p:tav tm="100000">
                                          <p:val>
                                            <p:strVal val="#ppt_h"/>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750"/>
                                        <p:tgtEl>
                                          <p:spTgt spid="56"/>
                                        </p:tgtEl>
                                      </p:cBhvr>
                                    </p:animEffect>
                                    <p:anim calcmode="lin" valueType="num">
                                      <p:cBhvr>
                                        <p:cTn id="38" dur="750" fill="hold"/>
                                        <p:tgtEl>
                                          <p:spTgt spid="56"/>
                                        </p:tgtEl>
                                        <p:attrNameLst>
                                          <p:attrName>ppt_w</p:attrName>
                                        </p:attrNameLst>
                                      </p:cBhvr>
                                      <p:tavLst>
                                        <p:tav tm="0" fmla="#ppt_w*sin(2.5*pi*$)">
                                          <p:val>
                                            <p:fltVal val="0"/>
                                          </p:val>
                                        </p:tav>
                                        <p:tav tm="100000">
                                          <p:val>
                                            <p:fltVal val="1"/>
                                          </p:val>
                                        </p:tav>
                                      </p:tavLst>
                                    </p:anim>
                                    <p:anim calcmode="lin" valueType="num">
                                      <p:cBhvr>
                                        <p:cTn id="39" dur="750" fill="hold"/>
                                        <p:tgtEl>
                                          <p:spTgt spid="56"/>
                                        </p:tgtEl>
                                        <p:attrNameLst>
                                          <p:attrName>ppt_h</p:attrName>
                                        </p:attrNameLst>
                                      </p:cBhvr>
                                      <p:tavLst>
                                        <p:tav tm="0">
                                          <p:val>
                                            <p:strVal val="#ppt_h"/>
                                          </p:val>
                                        </p:tav>
                                        <p:tav tm="100000">
                                          <p:val>
                                            <p:strVal val="#ppt_h"/>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1" grpId="0"/>
      <p:bldP spid="52" grpId="0" animBg="1"/>
      <p:bldP spid="53" grpId="0"/>
      <p:bldP spid="54" grpId="0" animBg="1"/>
      <p:bldP spid="55" grpId="0"/>
      <p:bldP spid="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20" name="Resim Yer Tutucusu 19"/>
          <p:cNvPicPr>
            <a:picLocks noGrp="1" noChangeAspect="1"/>
          </p:cNvPicPr>
          <p:nvPr>
            <p:ph type="pic" sz="quarter" idx="10"/>
          </p:nvPr>
        </p:nvPicPr>
        <p:blipFill>
          <a:blip r:embed="rId3"/>
          <a:srcRect l="19033" r="19033"/>
          <a:stretch>
            <a:fillRect/>
          </a:stretch>
        </p:blipFill>
        <p:spPr>
          <a:prstGeom prst="rect">
            <a:avLst/>
          </a:prstGeom>
        </p:spPr>
      </p:pic>
      <p:grpSp>
        <p:nvGrpSpPr>
          <p:cNvPr id="3" name="Group 130"/>
          <p:cNvGrpSpPr/>
          <p:nvPr/>
        </p:nvGrpSpPr>
        <p:grpSpPr>
          <a:xfrm>
            <a:off x="1321606" y="1961109"/>
            <a:ext cx="1156880" cy="245035"/>
            <a:chOff x="1762139" y="1304396"/>
            <a:chExt cx="1542507" cy="326713"/>
          </a:xfrm>
        </p:grpSpPr>
        <p:sp>
          <p:nvSpPr>
            <p:cNvPr id="65" name="TextBox 64"/>
            <p:cNvSpPr txBox="1"/>
            <p:nvPr/>
          </p:nvSpPr>
          <p:spPr>
            <a:xfrm>
              <a:off x="1762140" y="1304396"/>
              <a:ext cx="1542506" cy="184665"/>
            </a:xfrm>
            <a:prstGeom prst="rect">
              <a:avLst/>
            </a:prstGeom>
            <a:noFill/>
          </p:spPr>
          <p:txBody>
            <a:bodyPr wrap="square" lIns="0" tIns="0" rIns="0" bIns="0" rtlCol="0" anchor="t">
              <a:spAutoFit/>
            </a:bodyPr>
            <a:lstStyle/>
            <a:p>
              <a:r>
                <a:rPr lang="en-US" sz="900" b="1" dirty="0">
                  <a:solidFill>
                    <a:schemeClr val="accent1"/>
                  </a:solidFill>
                </a:rPr>
                <a:t>Phone</a:t>
              </a:r>
            </a:p>
          </p:txBody>
        </p:sp>
        <p:sp>
          <p:nvSpPr>
            <p:cNvPr id="66" name="TextBox 65"/>
            <p:cNvSpPr txBox="1"/>
            <p:nvPr/>
          </p:nvSpPr>
          <p:spPr>
            <a:xfrm>
              <a:off x="1762139" y="1477221"/>
              <a:ext cx="1542507" cy="153888"/>
            </a:xfrm>
            <a:prstGeom prst="rect">
              <a:avLst/>
            </a:prstGeom>
            <a:noFill/>
          </p:spPr>
          <p:txBody>
            <a:bodyPr wrap="square" lIns="0" tIns="0" rIns="0" bIns="0" rtlCol="0" anchor="t">
              <a:spAutoFit/>
            </a:bodyPr>
            <a:lstStyle/>
            <a:p>
              <a:pPr defTabSz="685783">
                <a:spcBef>
                  <a:spcPct val="20000"/>
                </a:spcBef>
                <a:defRPr/>
              </a:pPr>
              <a:r>
                <a:rPr lang="en-US" sz="750" dirty="0">
                  <a:solidFill>
                    <a:schemeClr val="tx1">
                      <a:lumMod val="65000"/>
                      <a:lumOff val="35000"/>
                    </a:schemeClr>
                  </a:solidFill>
                </a:rPr>
                <a:t>444 0 478 - 7</a:t>
              </a:r>
            </a:p>
          </p:txBody>
        </p:sp>
      </p:grpSp>
      <p:grpSp>
        <p:nvGrpSpPr>
          <p:cNvPr id="5" name="Group 131"/>
          <p:cNvGrpSpPr/>
          <p:nvPr/>
        </p:nvGrpSpPr>
        <p:grpSpPr>
          <a:xfrm>
            <a:off x="1325823" y="2544721"/>
            <a:ext cx="1156880" cy="273836"/>
            <a:chOff x="1762139" y="2072489"/>
            <a:chExt cx="1542507" cy="365114"/>
          </a:xfrm>
        </p:grpSpPr>
        <p:sp>
          <p:nvSpPr>
            <p:cNvPr id="72" name="TextBox 71"/>
            <p:cNvSpPr txBox="1"/>
            <p:nvPr/>
          </p:nvSpPr>
          <p:spPr>
            <a:xfrm>
              <a:off x="1762140" y="2072489"/>
              <a:ext cx="1542506" cy="184665"/>
            </a:xfrm>
            <a:prstGeom prst="rect">
              <a:avLst/>
            </a:prstGeom>
            <a:noFill/>
          </p:spPr>
          <p:txBody>
            <a:bodyPr wrap="square" lIns="0" tIns="0" rIns="0" bIns="0" rtlCol="0" anchor="t">
              <a:spAutoFit/>
            </a:bodyPr>
            <a:lstStyle/>
            <a:p>
              <a:r>
                <a:rPr lang="tr-TR" sz="900" b="1" dirty="0">
                  <a:solidFill>
                    <a:schemeClr val="accent2"/>
                  </a:solidFill>
                </a:rPr>
                <a:t>W</a:t>
              </a:r>
              <a:r>
                <a:rPr lang="en-US" sz="900" b="1" dirty="0" err="1">
                  <a:solidFill>
                    <a:schemeClr val="accent2"/>
                  </a:solidFill>
                </a:rPr>
                <a:t>ebsite</a:t>
              </a:r>
              <a:endParaRPr lang="en-US" sz="900" b="1" dirty="0">
                <a:solidFill>
                  <a:schemeClr val="accent2"/>
                </a:solidFill>
              </a:endParaRPr>
            </a:p>
          </p:txBody>
        </p:sp>
        <p:sp>
          <p:nvSpPr>
            <p:cNvPr id="73" name="TextBox 72"/>
            <p:cNvSpPr txBox="1"/>
            <p:nvPr/>
          </p:nvSpPr>
          <p:spPr>
            <a:xfrm>
              <a:off x="1762139" y="2283715"/>
              <a:ext cx="1542507" cy="153888"/>
            </a:xfrm>
            <a:prstGeom prst="rect">
              <a:avLst/>
            </a:prstGeom>
            <a:noFill/>
          </p:spPr>
          <p:txBody>
            <a:bodyPr wrap="square" lIns="0" tIns="0" rIns="0" bIns="0" rtlCol="0" anchor="t">
              <a:spAutoFit/>
            </a:bodyPr>
            <a:lstStyle/>
            <a:p>
              <a:pPr defTabSz="685783">
                <a:spcBef>
                  <a:spcPct val="20000"/>
                </a:spcBef>
                <a:defRPr/>
              </a:pPr>
              <a:r>
                <a:rPr lang="en-US" sz="750" dirty="0">
                  <a:solidFill>
                    <a:schemeClr val="tx1">
                      <a:lumMod val="65000"/>
                      <a:lumOff val="35000"/>
                    </a:schemeClr>
                  </a:solidFill>
                </a:rPr>
                <a:t>http://dce.karabuk.edu.tr</a:t>
              </a:r>
            </a:p>
          </p:txBody>
        </p:sp>
      </p:grpSp>
      <p:grpSp>
        <p:nvGrpSpPr>
          <p:cNvPr id="6" name="Group 144"/>
          <p:cNvGrpSpPr/>
          <p:nvPr/>
        </p:nvGrpSpPr>
        <p:grpSpPr>
          <a:xfrm>
            <a:off x="1327391" y="3107746"/>
            <a:ext cx="1156880" cy="374850"/>
            <a:chOff x="1762139" y="2840582"/>
            <a:chExt cx="1542507" cy="499800"/>
          </a:xfrm>
        </p:grpSpPr>
        <p:sp>
          <p:nvSpPr>
            <p:cNvPr id="78" name="TextBox 77"/>
            <p:cNvSpPr txBox="1"/>
            <p:nvPr/>
          </p:nvSpPr>
          <p:spPr>
            <a:xfrm>
              <a:off x="1762140" y="2840582"/>
              <a:ext cx="1542506" cy="184665"/>
            </a:xfrm>
            <a:prstGeom prst="rect">
              <a:avLst/>
            </a:prstGeom>
            <a:noFill/>
          </p:spPr>
          <p:txBody>
            <a:bodyPr wrap="square" lIns="0" tIns="0" rIns="0" bIns="0" rtlCol="0" anchor="t">
              <a:spAutoFit/>
            </a:bodyPr>
            <a:lstStyle/>
            <a:p>
              <a:r>
                <a:rPr lang="tr-TR" sz="900" b="1" dirty="0">
                  <a:solidFill>
                    <a:schemeClr val="accent3"/>
                  </a:solidFill>
                </a:rPr>
                <a:t>S</a:t>
              </a:r>
              <a:r>
                <a:rPr lang="en-US" sz="900" b="1" dirty="0" err="1">
                  <a:solidFill>
                    <a:schemeClr val="accent3"/>
                  </a:solidFill>
                </a:rPr>
                <a:t>ymposium</a:t>
              </a:r>
              <a:endParaRPr lang="en-US" sz="900" b="1" dirty="0">
                <a:solidFill>
                  <a:schemeClr val="accent3"/>
                </a:solidFill>
              </a:endParaRPr>
            </a:p>
          </p:txBody>
        </p:sp>
        <p:sp>
          <p:nvSpPr>
            <p:cNvPr id="79" name="TextBox 78"/>
            <p:cNvSpPr txBox="1"/>
            <p:nvPr/>
          </p:nvSpPr>
          <p:spPr>
            <a:xfrm>
              <a:off x="1762139" y="3032606"/>
              <a:ext cx="1542507" cy="307776"/>
            </a:xfrm>
            <a:prstGeom prst="rect">
              <a:avLst/>
            </a:prstGeom>
            <a:noFill/>
          </p:spPr>
          <p:txBody>
            <a:bodyPr wrap="square" lIns="0" tIns="0" rIns="0" bIns="0" rtlCol="0" anchor="t">
              <a:spAutoFit/>
            </a:bodyPr>
            <a:lstStyle/>
            <a:p>
              <a:pPr defTabSz="685783">
                <a:spcBef>
                  <a:spcPct val="20000"/>
                </a:spcBef>
                <a:defRPr/>
              </a:pPr>
              <a:r>
                <a:rPr lang="en-US" sz="750" dirty="0">
                  <a:solidFill>
                    <a:schemeClr val="tx1">
                      <a:lumMod val="65000"/>
                      <a:lumOff val="35000"/>
                    </a:schemeClr>
                  </a:solidFill>
                </a:rPr>
                <a:t>International Iron and Steel Symposium</a:t>
              </a:r>
            </a:p>
          </p:txBody>
        </p:sp>
      </p:grpSp>
      <p:grpSp>
        <p:nvGrpSpPr>
          <p:cNvPr id="8" name="Group 113"/>
          <p:cNvGrpSpPr/>
          <p:nvPr/>
        </p:nvGrpSpPr>
        <p:grpSpPr>
          <a:xfrm>
            <a:off x="4521457" y="2347297"/>
            <a:ext cx="1156880" cy="656433"/>
            <a:chOff x="5839354" y="1336688"/>
            <a:chExt cx="1542507" cy="875244"/>
          </a:xfrm>
        </p:grpSpPr>
        <p:sp>
          <p:nvSpPr>
            <p:cNvPr id="90" name="TextBox 89"/>
            <p:cNvSpPr txBox="1"/>
            <p:nvPr/>
          </p:nvSpPr>
          <p:spPr>
            <a:xfrm>
              <a:off x="5839355" y="1336688"/>
              <a:ext cx="1542506" cy="184665"/>
            </a:xfrm>
            <a:prstGeom prst="rect">
              <a:avLst/>
            </a:prstGeom>
            <a:noFill/>
          </p:spPr>
          <p:txBody>
            <a:bodyPr wrap="square" lIns="0" tIns="0" rIns="0" bIns="0" rtlCol="0" anchor="t">
              <a:spAutoFit/>
            </a:bodyPr>
            <a:lstStyle/>
            <a:p>
              <a:pPr algn="r"/>
              <a:r>
                <a:rPr lang="tr-TR" sz="900" b="1" dirty="0">
                  <a:solidFill>
                    <a:schemeClr val="accent5"/>
                  </a:solidFill>
                </a:rPr>
                <a:t>Adre</a:t>
              </a:r>
              <a:r>
                <a:rPr lang="en-US" sz="900" b="1" dirty="0">
                  <a:solidFill>
                    <a:schemeClr val="accent5"/>
                  </a:solidFill>
                </a:rPr>
                <a:t>s</a:t>
              </a:r>
              <a:r>
                <a:rPr lang="tr-TR" sz="900" b="1" dirty="0">
                  <a:solidFill>
                    <a:schemeClr val="accent5"/>
                  </a:solidFill>
                </a:rPr>
                <a:t>s</a:t>
              </a:r>
              <a:endParaRPr lang="en-US" sz="900" b="1" dirty="0">
                <a:solidFill>
                  <a:schemeClr val="accent5"/>
                </a:solidFill>
              </a:endParaRPr>
            </a:p>
          </p:txBody>
        </p:sp>
        <p:sp>
          <p:nvSpPr>
            <p:cNvPr id="91" name="TextBox 90"/>
            <p:cNvSpPr txBox="1"/>
            <p:nvPr/>
          </p:nvSpPr>
          <p:spPr>
            <a:xfrm>
              <a:off x="5839354" y="1534824"/>
              <a:ext cx="1542507" cy="677108"/>
            </a:xfrm>
            <a:prstGeom prst="rect">
              <a:avLst/>
            </a:prstGeom>
            <a:noFill/>
          </p:spPr>
          <p:txBody>
            <a:bodyPr wrap="square" lIns="0" tIns="0" rIns="0" bIns="0" rtlCol="0" anchor="t">
              <a:spAutoFit/>
            </a:bodyPr>
            <a:lstStyle/>
            <a:p>
              <a:pPr algn="r" defTabSz="685783">
                <a:spcBef>
                  <a:spcPct val="20000"/>
                </a:spcBef>
                <a:defRPr/>
              </a:pPr>
              <a:r>
                <a:rPr lang="en-US" sz="750" dirty="0">
                  <a:solidFill>
                    <a:schemeClr val="tx1">
                      <a:lumMod val="65000"/>
                      <a:lumOff val="35000"/>
                    </a:schemeClr>
                  </a:solidFill>
                </a:rPr>
                <a:t>KARABÜK ÜNİVERSİTESİ</a:t>
              </a:r>
            </a:p>
            <a:p>
              <a:pPr algn="r" defTabSz="685783">
                <a:spcBef>
                  <a:spcPct val="20000"/>
                </a:spcBef>
                <a:defRPr/>
              </a:pPr>
              <a:r>
                <a:rPr lang="en-US" sz="750" dirty="0">
                  <a:solidFill>
                    <a:schemeClr val="tx1">
                      <a:lumMod val="65000"/>
                      <a:lumOff val="35000"/>
                    </a:schemeClr>
                  </a:solidFill>
                </a:rPr>
                <a:t>DEMİR ÇELİK ENSTİTÜSÜ</a:t>
              </a:r>
            </a:p>
            <a:p>
              <a:pPr algn="r" defTabSz="685783">
                <a:spcBef>
                  <a:spcPct val="20000"/>
                </a:spcBef>
                <a:defRPr/>
              </a:pPr>
              <a:r>
                <a:rPr lang="en-US" sz="750" dirty="0">
                  <a:solidFill>
                    <a:schemeClr val="tx1">
                      <a:lumMod val="65000"/>
                      <a:lumOff val="35000"/>
                    </a:schemeClr>
                  </a:solidFill>
                </a:rPr>
                <a:t>78050 KARABÜK</a:t>
              </a:r>
            </a:p>
          </p:txBody>
        </p:sp>
      </p:grpSp>
      <p:pic>
        <p:nvPicPr>
          <p:cNvPr id="52" name="Picture 51" descr="shadow.png"/>
          <p:cNvPicPr>
            <a:picLocks noChangeAspect="1"/>
          </p:cNvPicPr>
          <p:nvPr/>
        </p:nvPicPr>
        <p:blipFill>
          <a:blip r:embed="rId4" cstate="print">
            <a:biLevel thresh="50000"/>
          </a:blip>
          <a:stretch>
            <a:fillRect/>
          </a:stretch>
        </p:blipFill>
        <p:spPr>
          <a:xfrm>
            <a:off x="2558726" y="4374356"/>
            <a:ext cx="1740549" cy="178594"/>
          </a:xfrm>
          <a:prstGeom prst="rect">
            <a:avLst/>
          </a:prstGeom>
        </p:spPr>
      </p:pic>
      <p:grpSp>
        <p:nvGrpSpPr>
          <p:cNvPr id="12" name="Group 76"/>
          <p:cNvGrpSpPr/>
          <p:nvPr/>
        </p:nvGrpSpPr>
        <p:grpSpPr>
          <a:xfrm>
            <a:off x="909267" y="3082192"/>
            <a:ext cx="351766" cy="341695"/>
            <a:chOff x="6299532" y="3384456"/>
            <a:chExt cx="469021" cy="455593"/>
          </a:xfrm>
        </p:grpSpPr>
        <p:sp>
          <p:nvSpPr>
            <p:cNvPr id="80" name="Oval 79"/>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83"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grpSp>
        <p:nvGrpSpPr>
          <p:cNvPr id="14" name="Group 94"/>
          <p:cNvGrpSpPr/>
          <p:nvPr/>
        </p:nvGrpSpPr>
        <p:grpSpPr>
          <a:xfrm>
            <a:off x="909267" y="2505577"/>
            <a:ext cx="351766" cy="341695"/>
            <a:chOff x="3425803" y="3384456"/>
            <a:chExt cx="469021" cy="455593"/>
          </a:xfrm>
        </p:grpSpPr>
        <p:sp>
          <p:nvSpPr>
            <p:cNvPr id="98" name="Oval 97"/>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0"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grpSp>
        <p:nvGrpSpPr>
          <p:cNvPr id="15" name="Group 100"/>
          <p:cNvGrpSpPr/>
          <p:nvPr/>
        </p:nvGrpSpPr>
        <p:grpSpPr>
          <a:xfrm>
            <a:off x="909267" y="1928962"/>
            <a:ext cx="351766" cy="341695"/>
            <a:chOff x="630683" y="3383511"/>
            <a:chExt cx="469021" cy="455593"/>
          </a:xfrm>
        </p:grpSpPr>
        <p:sp>
          <p:nvSpPr>
            <p:cNvPr id="104" name="Oval 103"/>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0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grpSp>
        <p:nvGrpSpPr>
          <p:cNvPr id="16" name="Group 106"/>
          <p:cNvGrpSpPr/>
          <p:nvPr/>
        </p:nvGrpSpPr>
        <p:grpSpPr>
          <a:xfrm>
            <a:off x="5719359" y="2504667"/>
            <a:ext cx="351766" cy="341695"/>
            <a:chOff x="3428938" y="4190009"/>
            <a:chExt cx="469021" cy="455593"/>
          </a:xfrm>
        </p:grpSpPr>
        <p:sp>
          <p:nvSpPr>
            <p:cNvPr id="110" name="Oval 109"/>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112"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Tree>
    <p:extLst>
      <p:ext uri="{BB962C8B-B14F-4D97-AF65-F5344CB8AC3E}">
        <p14:creationId xmlns:p14="http://schemas.microsoft.com/office/powerpoint/2010/main" val="365194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53"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53"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500" r="12500"/>
          <a:stretch>
            <a:fillRect/>
          </a:stretch>
        </p:blipFill>
        <p:spPr/>
      </p:pic>
      <p:sp>
        <p:nvSpPr>
          <p:cNvPr id="2" name="Rectangle 1"/>
          <p:cNvSpPr/>
          <p:nvPr/>
        </p:nvSpPr>
        <p:spPr>
          <a:xfrm>
            <a:off x="0" y="2013626"/>
            <a:ext cx="4000500" cy="1116248"/>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a:p>
        </p:txBody>
      </p:sp>
      <p:sp>
        <p:nvSpPr>
          <p:cNvPr id="9" name="Text Placeholder 3"/>
          <p:cNvSpPr txBox="1">
            <a:spLocks/>
          </p:cNvSpPr>
          <p:nvPr/>
        </p:nvSpPr>
        <p:spPr>
          <a:xfrm>
            <a:off x="178795" y="2089487"/>
            <a:ext cx="3543300" cy="10156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3300" dirty="0">
                <a:solidFill>
                  <a:schemeClr val="bg1"/>
                </a:solidFill>
              </a:rPr>
              <a:t>MISSION &amp; VISION</a:t>
            </a:r>
          </a:p>
        </p:txBody>
      </p:sp>
      <p:pic>
        <p:nvPicPr>
          <p:cNvPr id="7" name="Resim 12"/>
          <p:cNvPicPr>
            <a:picLocks noGrp="1"/>
          </p:cNvPicPr>
          <p:nvPr>
            <p:ph type="pic" sz="quarter" idx="10"/>
          </p:nvPr>
        </p:nvPicPr>
        <p:blipFill rotWithShape="1">
          <a:blip r:embed="rId4" cstate="print">
            <a:extLst>
              <a:ext uri="{28A0092B-C50C-407E-A947-70E740481C1C}">
                <a14:useLocalDpi xmlns:a14="http://schemas.microsoft.com/office/drawing/2010/main" val="0"/>
              </a:ext>
            </a:extLst>
          </a:blip>
          <a:srcRect t="12507" b="12507"/>
          <a:stretch/>
        </p:blipFill>
        <p:spPr>
          <a:xfrm>
            <a:off x="4000500" y="2038350"/>
            <a:ext cx="2857500" cy="1098550"/>
          </a:xfrm>
          <a:prstGeom prst="rect">
            <a:avLst/>
          </a:prstGeom>
          <a:ln>
            <a:noFill/>
          </a:ln>
          <a:effectLst>
            <a:outerShdw blurRad="292100" dist="139700" dir="2700000" algn="tl" rotWithShape="0">
              <a:srgbClr val="333333">
                <a:alpha val="65000"/>
              </a:srgbClr>
            </a:outerShdw>
          </a:effectLst>
        </p:spPr>
      </p:pic>
      <p:pic>
        <p:nvPicPr>
          <p:cNvPr id="8" name="Picture Placeholder 2" descr="IMG_2242.JPG"/>
          <p:cNvPicPr>
            <a:picLocks noChangeAspect="1"/>
          </p:cNvPicPr>
          <p:nvPr/>
        </p:nvPicPr>
        <p:blipFill>
          <a:blip r:embed="rId5">
            <a:extLst>
              <a:ext uri="{28A0092B-C50C-407E-A947-70E740481C1C}">
                <a14:useLocalDpi xmlns:a14="http://schemas.microsoft.com/office/drawing/2010/main" val="0"/>
              </a:ext>
            </a:extLst>
          </a:blip>
          <a:srcRect t="26543" b="26543"/>
          <a:stretch>
            <a:fillRect/>
          </a:stretch>
        </p:blipFill>
        <p:spPr>
          <a:xfrm>
            <a:off x="0" y="3181350"/>
            <a:ext cx="6858000" cy="1885948"/>
          </a:xfrm>
          <a:prstGeom prst="rect">
            <a:avLst/>
          </a:prstGeom>
          <a:ln>
            <a:noFill/>
          </a:ln>
        </p:spPr>
      </p:pic>
    </p:spTree>
    <p:extLst>
      <p:ext uri="{BB962C8B-B14F-4D97-AF65-F5344CB8AC3E}">
        <p14:creationId xmlns:p14="http://schemas.microsoft.com/office/powerpoint/2010/main" val="480891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ppt_w</p:attrName>
                                        </p:attrNameLst>
                                      </p:cBhvr>
                                      <p:tavLst>
                                        <p:tav tm="0" fmla="#ppt_w*sin(2.5*pi*$)">
                                          <p:val>
                                            <p:fltVal val="0"/>
                                          </p:val>
                                        </p:tav>
                                        <p:tav tm="100000">
                                          <p:val>
                                            <p:fltVal val="1"/>
                                          </p:val>
                                        </p:tav>
                                      </p:tavLst>
                                    </p:anim>
                                    <p:anim calcmode="lin" valueType="num">
                                      <p:cBhvr>
                                        <p:cTn id="1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00" r="12500"/>
          <a:stretch>
            <a:fillRect/>
          </a:stretch>
        </p:blipFill>
        <p:spPr/>
      </p:pic>
      <p:sp>
        <p:nvSpPr>
          <p:cNvPr id="2" name="Title 1"/>
          <p:cNvSpPr>
            <a:spLocks noGrp="1"/>
          </p:cNvSpPr>
          <p:nvPr>
            <p:ph type="title"/>
          </p:nvPr>
        </p:nvSpPr>
        <p:spPr/>
        <p:txBody>
          <a:bodyPr/>
          <a:lstStyle/>
          <a:p>
            <a:r>
              <a:rPr lang="en-US" dirty="0">
                <a:solidFill>
                  <a:schemeClr val="bg1"/>
                </a:solidFill>
              </a:rPr>
              <a:t>MISSION &amp; VISION</a:t>
            </a:r>
          </a:p>
        </p:txBody>
      </p:sp>
      <p:sp>
        <p:nvSpPr>
          <p:cNvPr id="3" name="Text Placeholder 2"/>
          <p:cNvSpPr>
            <a:spLocks noGrp="1"/>
          </p:cNvSpPr>
          <p:nvPr>
            <p:ph type="body" sz="half" idx="2"/>
          </p:nvPr>
        </p:nvSpPr>
        <p:spPr>
          <a:xfrm>
            <a:off x="457199" y="1504950"/>
            <a:ext cx="6014325" cy="304800"/>
          </a:xfrm>
        </p:spPr>
        <p:txBody>
          <a:bodyPr/>
          <a:lstStyle/>
          <a:p>
            <a:r>
              <a:rPr lang="en-US" sz="2250" b="1" dirty="0">
                <a:solidFill>
                  <a:schemeClr val="bg1"/>
                </a:solidFill>
                <a:cs typeface="+mj-cs"/>
              </a:rPr>
              <a:t>     Mission 			Vision</a:t>
            </a:r>
          </a:p>
        </p:txBody>
      </p:sp>
      <p:sp>
        <p:nvSpPr>
          <p:cNvPr id="27" name="Text Placeholder 3"/>
          <p:cNvSpPr txBox="1">
            <a:spLocks/>
          </p:cNvSpPr>
          <p:nvPr/>
        </p:nvSpPr>
        <p:spPr>
          <a:xfrm>
            <a:off x="1038546" y="2051369"/>
            <a:ext cx="2146882"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Contribute to Public politics related to basic issues in Iron &amp; Steel Industry.</a:t>
            </a:r>
          </a:p>
        </p:txBody>
      </p:sp>
      <p:sp>
        <p:nvSpPr>
          <p:cNvPr id="32" name="Oval 31"/>
          <p:cNvSpPr/>
          <p:nvPr/>
        </p:nvSpPr>
        <p:spPr>
          <a:xfrm>
            <a:off x="457200" y="1944425"/>
            <a:ext cx="475560" cy="47555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1</a:t>
            </a:r>
          </a:p>
        </p:txBody>
      </p:sp>
      <p:sp>
        <p:nvSpPr>
          <p:cNvPr id="34" name="Text Placeholder 3"/>
          <p:cNvSpPr txBox="1">
            <a:spLocks/>
          </p:cNvSpPr>
          <p:nvPr/>
        </p:nvSpPr>
        <p:spPr>
          <a:xfrm>
            <a:off x="1038546" y="2635357"/>
            <a:ext cx="2146882"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Educate employees in Iron &amp; Steel sector on new technologies and processes.</a:t>
            </a:r>
          </a:p>
        </p:txBody>
      </p:sp>
      <p:sp>
        <p:nvSpPr>
          <p:cNvPr id="35" name="Oval 34"/>
          <p:cNvSpPr/>
          <p:nvPr/>
        </p:nvSpPr>
        <p:spPr>
          <a:xfrm>
            <a:off x="457200" y="2528414"/>
            <a:ext cx="475560" cy="47555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2</a:t>
            </a:r>
          </a:p>
        </p:txBody>
      </p:sp>
      <p:sp>
        <p:nvSpPr>
          <p:cNvPr id="36" name="Text Placeholder 3"/>
          <p:cNvSpPr txBox="1">
            <a:spLocks/>
          </p:cNvSpPr>
          <p:nvPr/>
        </p:nvSpPr>
        <p:spPr>
          <a:xfrm>
            <a:off x="1038546" y="3153976"/>
            <a:ext cx="2146882"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Provide information on Labor Health and Safety as well as sustainable environment.</a:t>
            </a:r>
          </a:p>
          <a:p>
            <a:pPr algn="just" defTabSz="685783">
              <a:spcBef>
                <a:spcPct val="20000"/>
              </a:spcBef>
              <a:defRPr/>
            </a:pPr>
            <a:endParaRPr lang="en-US" sz="900" dirty="0">
              <a:solidFill>
                <a:schemeClr val="bg1"/>
              </a:solidFill>
              <a:cs typeface="+mj-cs"/>
            </a:endParaRPr>
          </a:p>
        </p:txBody>
      </p:sp>
      <p:sp>
        <p:nvSpPr>
          <p:cNvPr id="37" name="Oval 36"/>
          <p:cNvSpPr/>
          <p:nvPr/>
        </p:nvSpPr>
        <p:spPr>
          <a:xfrm>
            <a:off x="457200" y="3112403"/>
            <a:ext cx="475560" cy="47555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3</a:t>
            </a:r>
          </a:p>
        </p:txBody>
      </p:sp>
      <p:sp>
        <p:nvSpPr>
          <p:cNvPr id="38" name="Text Placeholder 3"/>
          <p:cNvSpPr txBox="1">
            <a:spLocks/>
          </p:cNvSpPr>
          <p:nvPr/>
        </p:nvSpPr>
        <p:spPr>
          <a:xfrm>
            <a:off x="1018273" y="3747089"/>
            <a:ext cx="2146882"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Interpret on industrial data for decision makers and iron &amp; Steel Sector. Suggest on production processes, energy efficiency, investments and global tendencies. </a:t>
            </a:r>
          </a:p>
        </p:txBody>
      </p:sp>
      <p:sp>
        <p:nvSpPr>
          <p:cNvPr id="39" name="Oval 38"/>
          <p:cNvSpPr/>
          <p:nvPr/>
        </p:nvSpPr>
        <p:spPr>
          <a:xfrm>
            <a:off x="457200" y="3696391"/>
            <a:ext cx="475560" cy="47555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4</a:t>
            </a:r>
          </a:p>
        </p:txBody>
      </p:sp>
      <p:cxnSp>
        <p:nvCxnSpPr>
          <p:cNvPr id="57" name="Straight Connector 56"/>
          <p:cNvCxnSpPr/>
          <p:nvPr/>
        </p:nvCxnSpPr>
        <p:spPr>
          <a:xfrm flipV="1">
            <a:off x="3421145" y="1985998"/>
            <a:ext cx="0" cy="21443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3"/>
          <p:cNvSpPr txBox="1">
            <a:spLocks/>
          </p:cNvSpPr>
          <p:nvPr/>
        </p:nvSpPr>
        <p:spPr>
          <a:xfrm>
            <a:off x="4324642" y="1944425"/>
            <a:ext cx="2146882"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Create a platform to share difficulties in Iron &amp; Steel Industry and other industries and seek for scientific solutions.</a:t>
            </a:r>
          </a:p>
        </p:txBody>
      </p:sp>
      <p:sp>
        <p:nvSpPr>
          <p:cNvPr id="59" name="Oval 58"/>
          <p:cNvSpPr/>
          <p:nvPr/>
        </p:nvSpPr>
        <p:spPr>
          <a:xfrm>
            <a:off x="3743297" y="1944425"/>
            <a:ext cx="475560" cy="47555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50000"/>
                  </a:schemeClr>
                </a:solidFill>
              </a:rPr>
              <a:t>1</a:t>
            </a:r>
          </a:p>
        </p:txBody>
      </p:sp>
      <p:sp>
        <p:nvSpPr>
          <p:cNvPr id="60" name="Text Placeholder 3"/>
          <p:cNvSpPr txBox="1">
            <a:spLocks/>
          </p:cNvSpPr>
          <p:nvPr/>
        </p:nvSpPr>
        <p:spPr>
          <a:xfrm>
            <a:off x="4353905" y="2627693"/>
            <a:ext cx="2146882"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Support research on new technologies for sustainable development</a:t>
            </a:r>
          </a:p>
        </p:txBody>
      </p:sp>
      <p:sp>
        <p:nvSpPr>
          <p:cNvPr id="61" name="Oval 60"/>
          <p:cNvSpPr/>
          <p:nvPr/>
        </p:nvSpPr>
        <p:spPr>
          <a:xfrm>
            <a:off x="3743297" y="2528414"/>
            <a:ext cx="475560" cy="47555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50000"/>
                  </a:schemeClr>
                </a:solidFill>
              </a:rPr>
              <a:t>2</a:t>
            </a:r>
          </a:p>
        </p:txBody>
      </p:sp>
      <p:sp>
        <p:nvSpPr>
          <p:cNvPr id="62" name="Text Placeholder 3"/>
          <p:cNvSpPr txBox="1">
            <a:spLocks/>
          </p:cNvSpPr>
          <p:nvPr/>
        </p:nvSpPr>
        <p:spPr>
          <a:xfrm>
            <a:off x="4324642" y="3211682"/>
            <a:ext cx="2146882"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Create public awareness on emission reduction by utilizing new technologies</a:t>
            </a:r>
          </a:p>
        </p:txBody>
      </p:sp>
      <p:sp>
        <p:nvSpPr>
          <p:cNvPr id="63" name="Oval 62"/>
          <p:cNvSpPr/>
          <p:nvPr/>
        </p:nvSpPr>
        <p:spPr>
          <a:xfrm>
            <a:off x="3743297" y="3112403"/>
            <a:ext cx="475560" cy="47555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50000"/>
                  </a:schemeClr>
                </a:solidFill>
              </a:rPr>
              <a:t>3</a:t>
            </a:r>
          </a:p>
        </p:txBody>
      </p:sp>
      <p:sp>
        <p:nvSpPr>
          <p:cNvPr id="64" name="Text Placeholder 3"/>
          <p:cNvSpPr txBox="1">
            <a:spLocks/>
          </p:cNvSpPr>
          <p:nvPr/>
        </p:nvSpPr>
        <p:spPr>
          <a:xfrm>
            <a:off x="4324642" y="3766326"/>
            <a:ext cx="2146882" cy="4154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685783">
              <a:spcBef>
                <a:spcPct val="20000"/>
              </a:spcBef>
              <a:defRPr/>
            </a:pPr>
            <a:r>
              <a:rPr lang="en-US" sz="900" dirty="0">
                <a:solidFill>
                  <a:schemeClr val="bg1"/>
                </a:solidFill>
                <a:cs typeface="+mj-cs"/>
              </a:rPr>
              <a:t>Support use of steel based products  as the most recyclable material in the world, by increasing its market share.</a:t>
            </a:r>
          </a:p>
        </p:txBody>
      </p:sp>
      <p:sp>
        <p:nvSpPr>
          <p:cNvPr id="65" name="Oval 64"/>
          <p:cNvSpPr/>
          <p:nvPr/>
        </p:nvSpPr>
        <p:spPr>
          <a:xfrm>
            <a:off x="3743297" y="3696391"/>
            <a:ext cx="475560" cy="475559"/>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lumMod val="50000"/>
                  </a:schemeClr>
                </a:solidFill>
              </a:rPr>
              <a:t>4</a:t>
            </a:r>
          </a:p>
        </p:txBody>
      </p:sp>
      <p:sp>
        <p:nvSpPr>
          <p:cNvPr id="23" name="Rectangle 22"/>
          <p:cNvSpPr/>
          <p:nvPr/>
        </p:nvSpPr>
        <p:spPr>
          <a:xfrm rot="16200000" flipH="1">
            <a:off x="-133494" y="495445"/>
            <a:ext cx="552737" cy="285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en-US" sz="1500"/>
          </a:p>
        </p:txBody>
      </p:sp>
    </p:spTree>
    <p:extLst>
      <p:ext uri="{BB962C8B-B14F-4D97-AF65-F5344CB8AC3E}">
        <p14:creationId xmlns:p14="http://schemas.microsoft.com/office/powerpoint/2010/main" val="2572785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ppt_w</p:attrName>
                                        </p:attrNameLst>
                                      </p:cBhvr>
                                      <p:tavLst>
                                        <p:tav tm="0" fmla="#ppt_w*sin(2.5*pi*$)">
                                          <p:val>
                                            <p:fltVal val="0"/>
                                          </p:val>
                                        </p:tav>
                                        <p:tav tm="100000">
                                          <p:val>
                                            <p:fltVal val="1"/>
                                          </p:val>
                                        </p:tav>
                                      </p:tavLst>
                                    </p:anim>
                                    <p:anim calcmode="lin" valueType="num">
                                      <p:cBhvr>
                                        <p:cTn id="9" dur="75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par>
                          <p:cTn id="14" fill="hold">
                            <p:stCondLst>
                              <p:cond delay="1250"/>
                            </p:stCondLst>
                            <p:childTnLst>
                              <p:par>
                                <p:cTn id="15" presetID="45"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anim calcmode="lin" valueType="num">
                                      <p:cBhvr>
                                        <p:cTn id="18" dur="750" fill="hold"/>
                                        <p:tgtEl>
                                          <p:spTgt spid="35"/>
                                        </p:tgtEl>
                                        <p:attrNameLst>
                                          <p:attrName>ppt_w</p:attrName>
                                        </p:attrNameLst>
                                      </p:cBhvr>
                                      <p:tavLst>
                                        <p:tav tm="0" fmla="#ppt_w*sin(2.5*pi*$)">
                                          <p:val>
                                            <p:fltVal val="0"/>
                                          </p:val>
                                        </p:tav>
                                        <p:tav tm="100000">
                                          <p:val>
                                            <p:fltVal val="1"/>
                                          </p:val>
                                        </p:tav>
                                      </p:tavLst>
                                    </p:anim>
                                    <p:anim calcmode="lin" valueType="num">
                                      <p:cBhvr>
                                        <p:cTn id="19" dur="750" fill="hold"/>
                                        <p:tgtEl>
                                          <p:spTgt spid="35"/>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45"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750"/>
                                        <p:tgtEl>
                                          <p:spTgt spid="37"/>
                                        </p:tgtEl>
                                      </p:cBhvr>
                                    </p:animEffect>
                                    <p:anim calcmode="lin" valueType="num">
                                      <p:cBhvr>
                                        <p:cTn id="28" dur="750" fill="hold"/>
                                        <p:tgtEl>
                                          <p:spTgt spid="37"/>
                                        </p:tgtEl>
                                        <p:attrNameLst>
                                          <p:attrName>ppt_w</p:attrName>
                                        </p:attrNameLst>
                                      </p:cBhvr>
                                      <p:tavLst>
                                        <p:tav tm="0" fmla="#ppt_w*sin(2.5*pi*$)">
                                          <p:val>
                                            <p:fltVal val="0"/>
                                          </p:val>
                                        </p:tav>
                                        <p:tav tm="100000">
                                          <p:val>
                                            <p:fltVal val="1"/>
                                          </p:val>
                                        </p:tav>
                                      </p:tavLst>
                                    </p:anim>
                                    <p:anim calcmode="lin" valueType="num">
                                      <p:cBhvr>
                                        <p:cTn id="29" dur="750" fill="hold"/>
                                        <p:tgtEl>
                                          <p:spTgt spid="37"/>
                                        </p:tgtEl>
                                        <p:attrNameLst>
                                          <p:attrName>ppt_h</p:attrName>
                                        </p:attrNameLst>
                                      </p:cBhvr>
                                      <p:tavLst>
                                        <p:tav tm="0">
                                          <p:val>
                                            <p:strVal val="#ppt_h"/>
                                          </p:val>
                                        </p:tav>
                                        <p:tav tm="100000">
                                          <p:val>
                                            <p:strVal val="#ppt_h"/>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anim calcmode="lin" valueType="num">
                                      <p:cBhvr>
                                        <p:cTn id="38" dur="750" fill="hold"/>
                                        <p:tgtEl>
                                          <p:spTgt spid="39"/>
                                        </p:tgtEl>
                                        <p:attrNameLst>
                                          <p:attrName>ppt_w</p:attrName>
                                        </p:attrNameLst>
                                      </p:cBhvr>
                                      <p:tavLst>
                                        <p:tav tm="0" fmla="#ppt_w*sin(2.5*pi*$)">
                                          <p:val>
                                            <p:fltVal val="0"/>
                                          </p:val>
                                        </p:tav>
                                        <p:tav tm="100000">
                                          <p:val>
                                            <p:fltVal val="1"/>
                                          </p:val>
                                        </p:tav>
                                      </p:tavLst>
                                    </p:anim>
                                    <p:anim calcmode="lin" valueType="num">
                                      <p:cBhvr>
                                        <p:cTn id="39" dur="750" fill="hold"/>
                                        <p:tgtEl>
                                          <p:spTgt spid="39"/>
                                        </p:tgtEl>
                                        <p:attrNameLst>
                                          <p:attrName>ppt_h</p:attrName>
                                        </p:attrNameLst>
                                      </p:cBhvr>
                                      <p:tavLst>
                                        <p:tav tm="0">
                                          <p:val>
                                            <p:strVal val="#ppt_h"/>
                                          </p:val>
                                        </p:tav>
                                        <p:tav tm="100000">
                                          <p:val>
                                            <p:strVal val="#ppt_h"/>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down)">
                                      <p:cBhvr>
                                        <p:cTn id="47" dur="500"/>
                                        <p:tgtEl>
                                          <p:spTgt spid="57"/>
                                        </p:tgtEl>
                                      </p:cBhvr>
                                    </p:animEffect>
                                  </p:childTnLst>
                                </p:cTn>
                              </p:par>
                            </p:childTnLst>
                          </p:cTn>
                        </p:par>
                        <p:par>
                          <p:cTn id="48" fill="hold">
                            <p:stCondLst>
                              <p:cond delay="5500"/>
                            </p:stCondLst>
                            <p:childTnLst>
                              <p:par>
                                <p:cTn id="49" presetID="45"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750"/>
                                        <p:tgtEl>
                                          <p:spTgt spid="59"/>
                                        </p:tgtEl>
                                      </p:cBhvr>
                                    </p:animEffect>
                                    <p:anim calcmode="lin" valueType="num">
                                      <p:cBhvr>
                                        <p:cTn id="52" dur="750" fill="hold"/>
                                        <p:tgtEl>
                                          <p:spTgt spid="59"/>
                                        </p:tgtEl>
                                        <p:attrNameLst>
                                          <p:attrName>ppt_w</p:attrName>
                                        </p:attrNameLst>
                                      </p:cBhvr>
                                      <p:tavLst>
                                        <p:tav tm="0" fmla="#ppt_w*sin(2.5*pi*$)">
                                          <p:val>
                                            <p:fltVal val="0"/>
                                          </p:val>
                                        </p:tav>
                                        <p:tav tm="100000">
                                          <p:val>
                                            <p:fltVal val="1"/>
                                          </p:val>
                                        </p:tav>
                                      </p:tavLst>
                                    </p:anim>
                                    <p:anim calcmode="lin" valueType="num">
                                      <p:cBhvr>
                                        <p:cTn id="53" dur="750" fill="hold"/>
                                        <p:tgtEl>
                                          <p:spTgt spid="59"/>
                                        </p:tgtEl>
                                        <p:attrNameLst>
                                          <p:attrName>ppt_h</p:attrName>
                                        </p:attrNameLst>
                                      </p:cBhvr>
                                      <p:tavLst>
                                        <p:tav tm="0">
                                          <p:val>
                                            <p:strVal val="#ppt_h"/>
                                          </p:val>
                                        </p:tav>
                                        <p:tav tm="100000">
                                          <p:val>
                                            <p:strVal val="#ppt_h"/>
                                          </p:val>
                                        </p:tav>
                                      </p:tavLst>
                                    </p:anim>
                                  </p:childTnLst>
                                </p:cTn>
                              </p:par>
                            </p:childTnLst>
                          </p:cTn>
                        </p:par>
                        <p:par>
                          <p:cTn id="54" fill="hold">
                            <p:stCondLst>
                              <p:cond delay="625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750"/>
                            </p:stCondLst>
                            <p:childTnLst>
                              <p:par>
                                <p:cTn id="59" presetID="45"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750"/>
                                        <p:tgtEl>
                                          <p:spTgt spid="61"/>
                                        </p:tgtEl>
                                      </p:cBhvr>
                                    </p:animEffect>
                                    <p:anim calcmode="lin" valueType="num">
                                      <p:cBhvr>
                                        <p:cTn id="62" dur="750" fill="hold"/>
                                        <p:tgtEl>
                                          <p:spTgt spid="61"/>
                                        </p:tgtEl>
                                        <p:attrNameLst>
                                          <p:attrName>ppt_w</p:attrName>
                                        </p:attrNameLst>
                                      </p:cBhvr>
                                      <p:tavLst>
                                        <p:tav tm="0" fmla="#ppt_w*sin(2.5*pi*$)">
                                          <p:val>
                                            <p:fltVal val="0"/>
                                          </p:val>
                                        </p:tav>
                                        <p:tav tm="100000">
                                          <p:val>
                                            <p:fltVal val="1"/>
                                          </p:val>
                                        </p:tav>
                                      </p:tavLst>
                                    </p:anim>
                                    <p:anim calcmode="lin" valueType="num">
                                      <p:cBhvr>
                                        <p:cTn id="63" dur="750" fill="hold"/>
                                        <p:tgtEl>
                                          <p:spTgt spid="61"/>
                                        </p:tgtEl>
                                        <p:attrNameLst>
                                          <p:attrName>ppt_h</p:attrName>
                                        </p:attrNameLst>
                                      </p:cBhvr>
                                      <p:tavLst>
                                        <p:tav tm="0">
                                          <p:val>
                                            <p:strVal val="#ppt_h"/>
                                          </p:val>
                                        </p:tav>
                                        <p:tav tm="100000">
                                          <p:val>
                                            <p:strVal val="#ppt_h"/>
                                          </p:val>
                                        </p:tav>
                                      </p:tavLst>
                                    </p:anim>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left)">
                                      <p:cBhvr>
                                        <p:cTn id="67" dur="500"/>
                                        <p:tgtEl>
                                          <p:spTgt spid="60"/>
                                        </p:tgtEl>
                                      </p:cBhvr>
                                    </p:animEffect>
                                  </p:childTnLst>
                                </p:cTn>
                              </p:par>
                            </p:childTnLst>
                          </p:cTn>
                        </p:par>
                        <p:par>
                          <p:cTn id="68" fill="hold">
                            <p:stCondLst>
                              <p:cond delay="8000"/>
                            </p:stCondLst>
                            <p:childTnLst>
                              <p:par>
                                <p:cTn id="69" presetID="45"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750"/>
                                        <p:tgtEl>
                                          <p:spTgt spid="63"/>
                                        </p:tgtEl>
                                      </p:cBhvr>
                                    </p:animEffect>
                                    <p:anim calcmode="lin" valueType="num">
                                      <p:cBhvr>
                                        <p:cTn id="72" dur="750" fill="hold"/>
                                        <p:tgtEl>
                                          <p:spTgt spid="63"/>
                                        </p:tgtEl>
                                        <p:attrNameLst>
                                          <p:attrName>ppt_w</p:attrName>
                                        </p:attrNameLst>
                                      </p:cBhvr>
                                      <p:tavLst>
                                        <p:tav tm="0" fmla="#ppt_w*sin(2.5*pi*$)">
                                          <p:val>
                                            <p:fltVal val="0"/>
                                          </p:val>
                                        </p:tav>
                                        <p:tav tm="100000">
                                          <p:val>
                                            <p:fltVal val="1"/>
                                          </p:val>
                                        </p:tav>
                                      </p:tavLst>
                                    </p:anim>
                                    <p:anim calcmode="lin" valueType="num">
                                      <p:cBhvr>
                                        <p:cTn id="73" dur="750" fill="hold"/>
                                        <p:tgtEl>
                                          <p:spTgt spid="63"/>
                                        </p:tgtEl>
                                        <p:attrNameLst>
                                          <p:attrName>ppt_h</p:attrName>
                                        </p:attrNameLst>
                                      </p:cBhvr>
                                      <p:tavLst>
                                        <p:tav tm="0">
                                          <p:val>
                                            <p:strVal val="#ppt_h"/>
                                          </p:val>
                                        </p:tav>
                                        <p:tav tm="100000">
                                          <p:val>
                                            <p:strVal val="#ppt_h"/>
                                          </p:val>
                                        </p:tav>
                                      </p:tavLst>
                                    </p:anim>
                                  </p:childTnLst>
                                </p:cTn>
                              </p:par>
                            </p:childTnLst>
                          </p:cTn>
                        </p:par>
                        <p:par>
                          <p:cTn id="74" fill="hold">
                            <p:stCondLst>
                              <p:cond delay="8750"/>
                            </p:stCondLst>
                            <p:childTnLst>
                              <p:par>
                                <p:cTn id="75" presetID="22" presetClass="entr" presetSubtype="8"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childTnLst>
                          </p:cTn>
                        </p:par>
                        <p:par>
                          <p:cTn id="78" fill="hold">
                            <p:stCondLst>
                              <p:cond delay="9250"/>
                            </p:stCondLst>
                            <p:childTnLst>
                              <p:par>
                                <p:cTn id="79" presetID="45"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750"/>
                                        <p:tgtEl>
                                          <p:spTgt spid="65"/>
                                        </p:tgtEl>
                                      </p:cBhvr>
                                    </p:animEffect>
                                    <p:anim calcmode="lin" valueType="num">
                                      <p:cBhvr>
                                        <p:cTn id="82" dur="750" fill="hold"/>
                                        <p:tgtEl>
                                          <p:spTgt spid="65"/>
                                        </p:tgtEl>
                                        <p:attrNameLst>
                                          <p:attrName>ppt_w</p:attrName>
                                        </p:attrNameLst>
                                      </p:cBhvr>
                                      <p:tavLst>
                                        <p:tav tm="0" fmla="#ppt_w*sin(2.5*pi*$)">
                                          <p:val>
                                            <p:fltVal val="0"/>
                                          </p:val>
                                        </p:tav>
                                        <p:tav tm="100000">
                                          <p:val>
                                            <p:fltVal val="1"/>
                                          </p:val>
                                        </p:tav>
                                      </p:tavLst>
                                    </p:anim>
                                    <p:anim calcmode="lin" valueType="num">
                                      <p:cBhvr>
                                        <p:cTn id="83" dur="750" fill="hold"/>
                                        <p:tgtEl>
                                          <p:spTgt spid="65"/>
                                        </p:tgtEl>
                                        <p:attrNameLst>
                                          <p:attrName>ppt_h</p:attrName>
                                        </p:attrNameLst>
                                      </p:cBhvr>
                                      <p:tavLst>
                                        <p:tav tm="0">
                                          <p:val>
                                            <p:strVal val="#ppt_h"/>
                                          </p:val>
                                        </p:tav>
                                        <p:tav tm="100000">
                                          <p:val>
                                            <p:strVal val="#ppt_h"/>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left)">
                                      <p:cBhvr>
                                        <p:cTn id="8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4" grpId="0"/>
      <p:bldP spid="35" grpId="0" animBg="1"/>
      <p:bldP spid="36" grpId="0"/>
      <p:bldP spid="37" grpId="0" animBg="1"/>
      <p:bldP spid="38" grpId="0"/>
      <p:bldP spid="39" grpId="0" animBg="1"/>
      <p:bldP spid="58" grpId="0"/>
      <p:bldP spid="59" grpId="0" animBg="1"/>
      <p:bldP spid="60" grpId="0"/>
      <p:bldP spid="61" grpId="0" animBg="1"/>
      <p:bldP spid="62" grpId="0"/>
      <p:bldP spid="63" grpId="0" animBg="1"/>
      <p:bldP spid="64" grpId="0"/>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253" r="31253"/>
          <a:stretch>
            <a:fillRect/>
          </a:stretch>
        </p:blipFill>
        <p:spPr>
          <a:xfrm>
            <a:off x="-12671" y="2"/>
            <a:ext cx="3429000" cy="5143498"/>
          </a:xfrm>
        </p:spPr>
      </p:pic>
      <p:pic>
        <p:nvPicPr>
          <p:cNvPr id="2" name="Picture Placeholder 1" descr="126372016104258.jpg"/>
          <p:cNvPicPr>
            <a:picLocks noGrp="1" noChangeAspect="1"/>
          </p:cNvPicPr>
          <p:nvPr>
            <p:ph type="pic" sz="quarter" idx="11"/>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4366" b="4366"/>
          <a:stretch/>
        </p:blipFill>
        <p:spPr>
          <a:xfrm>
            <a:off x="3429000" y="0"/>
            <a:ext cx="3429000" cy="5143500"/>
          </a:xfrm>
        </p:spPr>
      </p:pic>
      <p:sp>
        <p:nvSpPr>
          <p:cNvPr id="25" name="Text Placeholder 3"/>
          <p:cNvSpPr txBox="1">
            <a:spLocks/>
          </p:cNvSpPr>
          <p:nvPr/>
        </p:nvSpPr>
        <p:spPr>
          <a:xfrm>
            <a:off x="-55789" y="742950"/>
            <a:ext cx="3524250" cy="10156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3300" dirty="0">
                <a:solidFill>
                  <a:schemeClr val="bg1"/>
                </a:solidFill>
              </a:rPr>
              <a:t>QUALITY MANAGEMENT </a:t>
            </a:r>
          </a:p>
        </p:txBody>
      </p:sp>
      <p:sp>
        <p:nvSpPr>
          <p:cNvPr id="6" name="Rectangle 5"/>
          <p:cNvSpPr/>
          <p:nvPr/>
        </p:nvSpPr>
        <p:spPr>
          <a:xfrm>
            <a:off x="220436" y="1048834"/>
            <a:ext cx="571500" cy="342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p:txBody>
      </p:sp>
      <p:sp>
        <p:nvSpPr>
          <p:cNvPr id="29" name="Rectangle 28"/>
          <p:cNvSpPr/>
          <p:nvPr/>
        </p:nvSpPr>
        <p:spPr>
          <a:xfrm>
            <a:off x="2617547" y="1047750"/>
            <a:ext cx="571500" cy="342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p:txBody>
      </p:sp>
      <p:sp>
        <p:nvSpPr>
          <p:cNvPr id="36" name="TextBox 35"/>
          <p:cNvSpPr txBox="1"/>
          <p:nvPr/>
        </p:nvSpPr>
        <p:spPr>
          <a:xfrm>
            <a:off x="0" y="2571750"/>
            <a:ext cx="3352800" cy="1384995"/>
          </a:xfrm>
          <a:prstGeom prst="rect">
            <a:avLst/>
          </a:prstGeom>
          <a:noFill/>
        </p:spPr>
        <p:txBody>
          <a:bodyPr wrap="square" rtlCol="0">
            <a:spAutoFit/>
          </a:bodyPr>
          <a:lstStyle/>
          <a:p>
            <a:pPr algn="ctr"/>
            <a:r>
              <a:rPr lang="en-US" sz="1200" i="1" dirty="0">
                <a:solidFill>
                  <a:schemeClr val="bg1"/>
                </a:solidFill>
              </a:rPr>
              <a:t>As the executives of MARGEM Laboratories, we hereby commit to effectively conduct and continuously enhance the Quality Management System with the contribution of all our staff by following the standards of TS EN ISO/IEC 17025, TURKAK guides, costumer and legal conditions.  </a:t>
            </a:r>
          </a:p>
        </p:txBody>
      </p:sp>
    </p:spTree>
    <p:extLst>
      <p:ext uri="{BB962C8B-B14F-4D97-AF65-F5344CB8AC3E}">
        <p14:creationId xmlns:p14="http://schemas.microsoft.com/office/powerpoint/2010/main" val="32022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29"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1253" r="31253"/>
          <a:stretch>
            <a:fillRect/>
          </a:stretch>
        </p:blipFill>
        <p:spPr/>
      </p:pic>
      <p:sp>
        <p:nvSpPr>
          <p:cNvPr id="25" name="Text Placeholder 3"/>
          <p:cNvSpPr txBox="1">
            <a:spLocks/>
          </p:cNvSpPr>
          <p:nvPr/>
        </p:nvSpPr>
        <p:spPr>
          <a:xfrm>
            <a:off x="129353" y="729904"/>
            <a:ext cx="3133591" cy="10156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sz="3300" dirty="0">
                <a:solidFill>
                  <a:schemeClr val="bg1"/>
                </a:solidFill>
              </a:rPr>
              <a:t>I&amp;SI</a:t>
            </a:r>
            <a:r>
              <a:rPr lang="tr-TR" sz="3300" dirty="0">
                <a:solidFill>
                  <a:schemeClr val="bg1"/>
                </a:solidFill>
              </a:rPr>
              <a:t>-</a:t>
            </a:r>
            <a:r>
              <a:rPr lang="en-US" sz="3300" dirty="0">
                <a:solidFill>
                  <a:schemeClr val="bg1"/>
                </a:solidFill>
              </a:rPr>
              <a:t>INDUSTY COOPERATION</a:t>
            </a:r>
          </a:p>
        </p:txBody>
      </p:sp>
      <p:sp>
        <p:nvSpPr>
          <p:cNvPr id="6" name="Rectangle 5"/>
          <p:cNvSpPr/>
          <p:nvPr/>
        </p:nvSpPr>
        <p:spPr>
          <a:xfrm>
            <a:off x="102836" y="1203447"/>
            <a:ext cx="571500" cy="342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solidFill>
            </a:endParaRPr>
          </a:p>
        </p:txBody>
      </p:sp>
      <p:sp>
        <p:nvSpPr>
          <p:cNvPr id="29" name="Rectangle 28"/>
          <p:cNvSpPr/>
          <p:nvPr/>
        </p:nvSpPr>
        <p:spPr>
          <a:xfrm>
            <a:off x="2503136" y="1203447"/>
            <a:ext cx="571500" cy="342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p:txBody>
      </p:sp>
      <p:sp>
        <p:nvSpPr>
          <p:cNvPr id="36" name="TextBox 35"/>
          <p:cNvSpPr txBox="1"/>
          <p:nvPr/>
        </p:nvSpPr>
        <p:spPr>
          <a:xfrm>
            <a:off x="272788" y="2421671"/>
            <a:ext cx="2954777" cy="1938992"/>
          </a:xfrm>
          <a:prstGeom prst="rect">
            <a:avLst/>
          </a:prstGeom>
          <a:noFill/>
        </p:spPr>
        <p:txBody>
          <a:bodyPr wrap="square" rtlCol="0">
            <a:spAutoFit/>
          </a:bodyPr>
          <a:lstStyle/>
          <a:p>
            <a:pPr algn="ctr"/>
            <a:r>
              <a:rPr lang="en-US" sz="1200" i="1" dirty="0">
                <a:solidFill>
                  <a:schemeClr val="bg1"/>
                </a:solidFill>
              </a:rPr>
              <a:t>In MARGEM Laboratories; testing and quality control, consultancy services, education of qualified human resources, performing R&amp;D within University – Industry cooperation, developing further cooperation with other R&amp;D centers are aimed.</a:t>
            </a:r>
          </a:p>
          <a:p>
            <a:pPr algn="ctr"/>
            <a:endParaRPr lang="en-US" sz="1200" i="1" dirty="0">
              <a:solidFill>
                <a:schemeClr val="bg1"/>
              </a:solidFill>
            </a:endParaRPr>
          </a:p>
          <a:p>
            <a:pPr algn="ctr"/>
            <a:r>
              <a:rPr lang="en-US" sz="1200" i="1" dirty="0">
                <a:solidFill>
                  <a:schemeClr val="bg1"/>
                </a:solidFill>
              </a:rPr>
              <a:t>17 of 28 Laboratories are presently active. </a:t>
            </a:r>
          </a:p>
        </p:txBody>
      </p:sp>
      <p:pic>
        <p:nvPicPr>
          <p:cNvPr id="7" name="Picture 6"/>
          <p:cNvPicPr>
            <a:picLocks noChangeAspect="1"/>
          </p:cNvPicPr>
          <p:nvPr/>
        </p:nvPicPr>
        <p:blipFill>
          <a:blip r:embed="rId4"/>
          <a:stretch>
            <a:fillRect/>
          </a:stretch>
        </p:blipFill>
        <p:spPr>
          <a:xfrm>
            <a:off x="3645892" y="31750"/>
            <a:ext cx="2961065" cy="4978400"/>
          </a:xfrm>
          <a:prstGeom prst="rect">
            <a:avLst/>
          </a:prstGeom>
        </p:spPr>
      </p:pic>
    </p:spTree>
    <p:extLst>
      <p:ext uri="{BB962C8B-B14F-4D97-AF65-F5344CB8AC3E}">
        <p14:creationId xmlns:p14="http://schemas.microsoft.com/office/powerpoint/2010/main" val="73716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animBg="1"/>
      <p:bldP spid="29"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0" y="1643310"/>
            <a:ext cx="6858000" cy="3500190"/>
          </a:xfrm>
          <a:prstGeom prst="rect">
            <a:avLst/>
          </a:prstGeom>
        </p:spPr>
      </p:pic>
      <p:sp>
        <p:nvSpPr>
          <p:cNvPr id="7" name="Title 6"/>
          <p:cNvSpPr>
            <a:spLocks noGrp="1"/>
          </p:cNvSpPr>
          <p:nvPr>
            <p:ph type="title"/>
          </p:nvPr>
        </p:nvSpPr>
        <p:spPr/>
        <p:txBody>
          <a:bodyPr/>
          <a:lstStyle/>
          <a:p>
            <a:r>
              <a:rPr lang="en-US" dirty="0"/>
              <a:t>OUR TEAM</a:t>
            </a:r>
          </a:p>
        </p:txBody>
      </p:sp>
      <p:graphicFrame>
        <p:nvGraphicFramePr>
          <p:cNvPr id="3" name="Diyagram 2"/>
          <p:cNvGraphicFramePr/>
          <p:nvPr>
            <p:extLst>
              <p:ext uri="{D42A27DB-BD31-4B8C-83A1-F6EECF244321}">
                <p14:modId xmlns:p14="http://schemas.microsoft.com/office/powerpoint/2010/main" val="1887984333"/>
              </p:ext>
            </p:extLst>
          </p:nvPr>
        </p:nvGraphicFramePr>
        <p:xfrm>
          <a:off x="914400" y="538713"/>
          <a:ext cx="5029200"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7309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5103" b="15103"/>
          <a:stretch>
            <a:fillRect/>
          </a:stretch>
        </p:blipFill>
        <p:spPr/>
      </p:pic>
      <p:sp>
        <p:nvSpPr>
          <p:cNvPr id="3" name="Title 2"/>
          <p:cNvSpPr>
            <a:spLocks noGrp="1"/>
          </p:cNvSpPr>
          <p:nvPr>
            <p:ph type="title"/>
          </p:nvPr>
        </p:nvSpPr>
        <p:spPr/>
        <p:txBody>
          <a:bodyPr/>
          <a:lstStyle/>
          <a:p>
            <a:r>
              <a:rPr lang="en-US" dirty="0"/>
              <a:t>OUR TARGET</a:t>
            </a:r>
          </a:p>
        </p:txBody>
      </p:sp>
      <p:grpSp>
        <p:nvGrpSpPr>
          <p:cNvPr id="82" name="Group 81"/>
          <p:cNvGrpSpPr/>
          <p:nvPr/>
        </p:nvGrpSpPr>
        <p:grpSpPr>
          <a:xfrm>
            <a:off x="1041199" y="1687458"/>
            <a:ext cx="591341" cy="608993"/>
            <a:chOff x="3681413" y="3632200"/>
            <a:chExt cx="638175" cy="657225"/>
          </a:xfrm>
          <a:solidFill>
            <a:schemeClr val="accent1"/>
          </a:solidFill>
        </p:grpSpPr>
        <p:sp>
          <p:nvSpPr>
            <p:cNvPr id="83"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4"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5"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6"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7"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8"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89"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90" name="Rectangle 21"/>
            <p:cNvSpPr>
              <a:spLocks noChangeArrowheads="1"/>
            </p:cNvSpPr>
            <p:nvPr/>
          </p:nvSpPr>
          <p:spPr bwMode="auto">
            <a:xfrm>
              <a:off x="3681413" y="4222750"/>
              <a:ext cx="54292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endParaRPr lang="en-US" sz="1500"/>
            </a:p>
          </p:txBody>
        </p:sp>
        <p:sp>
          <p:nvSpPr>
            <p:cNvPr id="91"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grpSp>
      <p:sp>
        <p:nvSpPr>
          <p:cNvPr id="92" name="TextBox 91"/>
          <p:cNvSpPr txBox="1"/>
          <p:nvPr/>
        </p:nvSpPr>
        <p:spPr>
          <a:xfrm>
            <a:off x="797253" y="2608303"/>
            <a:ext cx="1186776" cy="1969770"/>
          </a:xfrm>
          <a:prstGeom prst="rect">
            <a:avLst/>
          </a:prstGeom>
          <a:noFill/>
        </p:spPr>
        <p:txBody>
          <a:bodyPr wrap="square" rtlCol="0">
            <a:spAutoFit/>
          </a:bodyPr>
          <a:lstStyle/>
          <a:p>
            <a:r>
              <a:rPr lang="en-US" sz="1200" dirty="0">
                <a:solidFill>
                  <a:schemeClr val="bg1"/>
                </a:solidFill>
              </a:rPr>
              <a:t>Educate qualified human resources for Iron &amp; Steel sector with certification and graduate programs</a:t>
            </a:r>
          </a:p>
          <a:p>
            <a:pPr algn="just"/>
            <a:endParaRPr lang="en-US" sz="1400" dirty="0">
              <a:solidFill>
                <a:schemeClr val="bg1"/>
              </a:solidFill>
            </a:endParaRPr>
          </a:p>
        </p:txBody>
      </p:sp>
      <p:cxnSp>
        <p:nvCxnSpPr>
          <p:cNvPr id="93" name="Straight Connector 92"/>
          <p:cNvCxnSpPr/>
          <p:nvPr/>
        </p:nvCxnSpPr>
        <p:spPr>
          <a:xfrm>
            <a:off x="2044218" y="1878045"/>
            <a:ext cx="0" cy="140017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430995" y="1736723"/>
            <a:ext cx="616554" cy="510464"/>
            <a:chOff x="2897188" y="3733800"/>
            <a:chExt cx="636587" cy="527050"/>
          </a:xfrm>
          <a:solidFill>
            <a:schemeClr val="accent2"/>
          </a:solidFill>
        </p:grpSpPr>
        <p:sp>
          <p:nvSpPr>
            <p:cNvPr id="95" name="Freeform 5"/>
            <p:cNvSpPr>
              <a:spLocks noEditPoints="1"/>
            </p:cNvSpPr>
            <p:nvPr/>
          </p:nvSpPr>
          <p:spPr bwMode="auto">
            <a:xfrm>
              <a:off x="2952750" y="3838575"/>
              <a:ext cx="98425" cy="100012"/>
            </a:xfrm>
            <a:custGeom>
              <a:avLst/>
              <a:gdLst/>
              <a:ahLst/>
              <a:cxnLst>
                <a:cxn ang="0">
                  <a:pos x="59" y="30"/>
                </a:cxn>
                <a:cxn ang="0">
                  <a:pos x="29" y="60"/>
                </a:cxn>
                <a:cxn ang="0">
                  <a:pos x="0" y="30"/>
                </a:cxn>
                <a:cxn ang="0">
                  <a:pos x="29" y="0"/>
                </a:cxn>
                <a:cxn ang="0">
                  <a:pos x="59" y="30"/>
                </a:cxn>
                <a:cxn ang="0">
                  <a:pos x="59" y="30"/>
                </a:cxn>
                <a:cxn ang="0">
                  <a:pos x="59" y="30"/>
                </a:cxn>
              </a:cxnLst>
              <a:rect l="0" t="0" r="r" b="b"/>
              <a:pathLst>
                <a:path w="59" h="60">
                  <a:moveTo>
                    <a:pt x="59" y="30"/>
                  </a:moveTo>
                  <a:cubicBezTo>
                    <a:pt x="59" y="46"/>
                    <a:pt x="46" y="60"/>
                    <a:pt x="29" y="60"/>
                  </a:cubicBezTo>
                  <a:cubicBezTo>
                    <a:pt x="13" y="60"/>
                    <a:pt x="0" y="46"/>
                    <a:pt x="0" y="30"/>
                  </a:cubicBezTo>
                  <a:cubicBezTo>
                    <a:pt x="0" y="14"/>
                    <a:pt x="13" y="0"/>
                    <a:pt x="29" y="0"/>
                  </a:cubicBezTo>
                  <a:cubicBezTo>
                    <a:pt x="46" y="0"/>
                    <a:pt x="59" y="14"/>
                    <a:pt x="59" y="30"/>
                  </a:cubicBezTo>
                  <a:close/>
                  <a:moveTo>
                    <a:pt x="59" y="30"/>
                  </a:moveTo>
                  <a:cubicBezTo>
                    <a:pt x="59" y="30"/>
                    <a:pt x="59" y="30"/>
                    <a:pt x="59" y="3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96" name="Freeform 6"/>
            <p:cNvSpPr>
              <a:spLocks noEditPoints="1"/>
            </p:cNvSpPr>
            <p:nvPr/>
          </p:nvSpPr>
          <p:spPr bwMode="auto">
            <a:xfrm>
              <a:off x="2944813" y="3940175"/>
              <a:ext cx="193675" cy="317500"/>
            </a:xfrm>
            <a:custGeom>
              <a:avLst/>
              <a:gdLst/>
              <a:ahLst/>
              <a:cxnLst>
                <a:cxn ang="0">
                  <a:pos x="92" y="97"/>
                </a:cxn>
                <a:cxn ang="0">
                  <a:pos x="79" y="85"/>
                </a:cxn>
                <a:cxn ang="0">
                  <a:pos x="55" y="85"/>
                </a:cxn>
                <a:cxn ang="0">
                  <a:pos x="55" y="52"/>
                </a:cxn>
                <a:cxn ang="0">
                  <a:pos x="84" y="64"/>
                </a:cxn>
                <a:cxn ang="0">
                  <a:pos x="108" y="58"/>
                </a:cxn>
                <a:cxn ang="0">
                  <a:pos x="115" y="43"/>
                </a:cxn>
                <a:cxn ang="0">
                  <a:pos x="100" y="37"/>
                </a:cxn>
                <a:cxn ang="0">
                  <a:pos x="52" y="13"/>
                </a:cxn>
                <a:cxn ang="0">
                  <a:pos x="52" y="12"/>
                </a:cxn>
                <a:cxn ang="0">
                  <a:pos x="34" y="1"/>
                </a:cxn>
                <a:cxn ang="0">
                  <a:pos x="28" y="0"/>
                </a:cxn>
                <a:cxn ang="0">
                  <a:pos x="21" y="1"/>
                </a:cxn>
                <a:cxn ang="0">
                  <a:pos x="21" y="1"/>
                </a:cxn>
                <a:cxn ang="0">
                  <a:pos x="0" y="23"/>
                </a:cxn>
                <a:cxn ang="0">
                  <a:pos x="0" y="89"/>
                </a:cxn>
                <a:cxn ang="0">
                  <a:pos x="28" y="112"/>
                </a:cxn>
                <a:cxn ang="0">
                  <a:pos x="30" y="112"/>
                </a:cxn>
                <a:cxn ang="0">
                  <a:pos x="66" y="112"/>
                </a:cxn>
                <a:cxn ang="0">
                  <a:pos x="74" y="179"/>
                </a:cxn>
                <a:cxn ang="0">
                  <a:pos x="88" y="191"/>
                </a:cxn>
                <a:cxn ang="0">
                  <a:pos x="89" y="191"/>
                </a:cxn>
                <a:cxn ang="0">
                  <a:pos x="101" y="176"/>
                </a:cxn>
                <a:cxn ang="0">
                  <a:pos x="92" y="97"/>
                </a:cxn>
                <a:cxn ang="0">
                  <a:pos x="92" y="97"/>
                </a:cxn>
                <a:cxn ang="0">
                  <a:pos x="92" y="97"/>
                </a:cxn>
              </a:cxnLst>
              <a:rect l="0" t="0" r="r" b="b"/>
              <a:pathLst>
                <a:path w="117" h="191">
                  <a:moveTo>
                    <a:pt x="92" y="97"/>
                  </a:moveTo>
                  <a:cubicBezTo>
                    <a:pt x="91" y="90"/>
                    <a:pt x="85" y="85"/>
                    <a:pt x="79" y="85"/>
                  </a:cubicBezTo>
                  <a:cubicBezTo>
                    <a:pt x="55" y="85"/>
                    <a:pt x="55" y="85"/>
                    <a:pt x="55" y="85"/>
                  </a:cubicBezTo>
                  <a:cubicBezTo>
                    <a:pt x="55" y="52"/>
                    <a:pt x="55" y="52"/>
                    <a:pt x="55" y="52"/>
                  </a:cubicBezTo>
                  <a:cubicBezTo>
                    <a:pt x="63" y="59"/>
                    <a:pt x="72" y="64"/>
                    <a:pt x="84" y="64"/>
                  </a:cubicBezTo>
                  <a:cubicBezTo>
                    <a:pt x="91" y="64"/>
                    <a:pt x="99" y="62"/>
                    <a:pt x="108" y="58"/>
                  </a:cubicBezTo>
                  <a:cubicBezTo>
                    <a:pt x="114" y="56"/>
                    <a:pt x="117" y="49"/>
                    <a:pt x="115" y="43"/>
                  </a:cubicBezTo>
                  <a:cubicBezTo>
                    <a:pt x="113" y="37"/>
                    <a:pt x="106" y="34"/>
                    <a:pt x="100" y="37"/>
                  </a:cubicBezTo>
                  <a:cubicBezTo>
                    <a:pt x="77" y="46"/>
                    <a:pt x="72" y="41"/>
                    <a:pt x="52" y="13"/>
                  </a:cubicBezTo>
                  <a:cubicBezTo>
                    <a:pt x="52" y="13"/>
                    <a:pt x="52" y="13"/>
                    <a:pt x="52" y="12"/>
                  </a:cubicBezTo>
                  <a:cubicBezTo>
                    <a:pt x="48" y="6"/>
                    <a:pt x="41" y="2"/>
                    <a:pt x="34" y="1"/>
                  </a:cubicBezTo>
                  <a:cubicBezTo>
                    <a:pt x="34" y="1"/>
                    <a:pt x="31" y="0"/>
                    <a:pt x="28" y="0"/>
                  </a:cubicBezTo>
                  <a:cubicBezTo>
                    <a:pt x="25" y="0"/>
                    <a:pt x="21" y="1"/>
                    <a:pt x="21" y="1"/>
                  </a:cubicBezTo>
                  <a:cubicBezTo>
                    <a:pt x="21" y="1"/>
                    <a:pt x="21" y="1"/>
                    <a:pt x="21" y="1"/>
                  </a:cubicBezTo>
                  <a:cubicBezTo>
                    <a:pt x="11" y="3"/>
                    <a:pt x="0" y="11"/>
                    <a:pt x="0" y="23"/>
                  </a:cubicBezTo>
                  <a:cubicBezTo>
                    <a:pt x="0" y="89"/>
                    <a:pt x="0" y="89"/>
                    <a:pt x="0" y="89"/>
                  </a:cubicBezTo>
                  <a:cubicBezTo>
                    <a:pt x="0" y="103"/>
                    <a:pt x="15" y="112"/>
                    <a:pt x="28" y="112"/>
                  </a:cubicBezTo>
                  <a:cubicBezTo>
                    <a:pt x="28" y="112"/>
                    <a:pt x="29" y="112"/>
                    <a:pt x="30" y="112"/>
                  </a:cubicBezTo>
                  <a:cubicBezTo>
                    <a:pt x="66" y="112"/>
                    <a:pt x="66" y="112"/>
                    <a:pt x="66" y="112"/>
                  </a:cubicBezTo>
                  <a:cubicBezTo>
                    <a:pt x="74" y="179"/>
                    <a:pt x="74" y="179"/>
                    <a:pt x="74" y="179"/>
                  </a:cubicBezTo>
                  <a:cubicBezTo>
                    <a:pt x="75" y="186"/>
                    <a:pt x="81" y="191"/>
                    <a:pt x="88" y="191"/>
                  </a:cubicBezTo>
                  <a:cubicBezTo>
                    <a:pt x="88" y="191"/>
                    <a:pt x="89" y="191"/>
                    <a:pt x="89" y="191"/>
                  </a:cubicBezTo>
                  <a:cubicBezTo>
                    <a:pt x="97" y="190"/>
                    <a:pt x="102" y="184"/>
                    <a:pt x="101" y="176"/>
                  </a:cubicBezTo>
                  <a:lnTo>
                    <a:pt x="92" y="97"/>
                  </a:lnTo>
                  <a:close/>
                  <a:moveTo>
                    <a:pt x="92" y="97"/>
                  </a:moveTo>
                  <a:cubicBezTo>
                    <a:pt x="92" y="97"/>
                    <a:pt x="92" y="97"/>
                    <a:pt x="92" y="9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97" name="Freeform 7"/>
            <p:cNvSpPr>
              <a:spLocks noEditPoints="1"/>
            </p:cNvSpPr>
            <p:nvPr/>
          </p:nvSpPr>
          <p:spPr bwMode="auto">
            <a:xfrm>
              <a:off x="2897188" y="3960813"/>
              <a:ext cx="152400" cy="300037"/>
            </a:xfrm>
            <a:custGeom>
              <a:avLst/>
              <a:gdLst/>
              <a:ahLst/>
              <a:cxnLst>
                <a:cxn ang="0">
                  <a:pos x="92" y="114"/>
                </a:cxn>
                <a:cxn ang="0">
                  <a:pos x="80" y="103"/>
                </a:cxn>
                <a:cxn ang="0">
                  <a:pos x="23" y="103"/>
                </a:cxn>
                <a:cxn ang="0">
                  <a:pos x="23" y="11"/>
                </a:cxn>
                <a:cxn ang="0">
                  <a:pos x="12" y="0"/>
                </a:cxn>
                <a:cxn ang="0">
                  <a:pos x="0" y="11"/>
                </a:cxn>
                <a:cxn ang="0">
                  <a:pos x="0" y="114"/>
                </a:cxn>
                <a:cxn ang="0">
                  <a:pos x="6" y="124"/>
                </a:cxn>
                <a:cxn ang="0">
                  <a:pos x="2" y="138"/>
                </a:cxn>
                <a:cxn ang="0">
                  <a:pos x="2" y="170"/>
                </a:cxn>
                <a:cxn ang="0">
                  <a:pos x="12" y="180"/>
                </a:cxn>
                <a:cxn ang="0">
                  <a:pos x="22" y="170"/>
                </a:cxn>
                <a:cxn ang="0">
                  <a:pos x="22" y="138"/>
                </a:cxn>
                <a:cxn ang="0">
                  <a:pos x="30" y="130"/>
                </a:cxn>
                <a:cxn ang="0">
                  <a:pos x="62" y="130"/>
                </a:cxn>
                <a:cxn ang="0">
                  <a:pos x="70" y="138"/>
                </a:cxn>
                <a:cxn ang="0">
                  <a:pos x="70" y="170"/>
                </a:cxn>
                <a:cxn ang="0">
                  <a:pos x="79" y="180"/>
                </a:cxn>
                <a:cxn ang="0">
                  <a:pos x="89" y="170"/>
                </a:cxn>
                <a:cxn ang="0">
                  <a:pos x="89" y="138"/>
                </a:cxn>
                <a:cxn ang="0">
                  <a:pos x="86" y="125"/>
                </a:cxn>
                <a:cxn ang="0">
                  <a:pos x="92" y="114"/>
                </a:cxn>
                <a:cxn ang="0">
                  <a:pos x="92" y="114"/>
                </a:cxn>
                <a:cxn ang="0">
                  <a:pos x="92" y="114"/>
                </a:cxn>
              </a:cxnLst>
              <a:rect l="0" t="0" r="r" b="b"/>
              <a:pathLst>
                <a:path w="92" h="180">
                  <a:moveTo>
                    <a:pt x="92" y="114"/>
                  </a:moveTo>
                  <a:cubicBezTo>
                    <a:pt x="92" y="108"/>
                    <a:pt x="87" y="103"/>
                    <a:pt x="80" y="103"/>
                  </a:cubicBezTo>
                  <a:cubicBezTo>
                    <a:pt x="23" y="103"/>
                    <a:pt x="23" y="103"/>
                    <a:pt x="23" y="103"/>
                  </a:cubicBezTo>
                  <a:cubicBezTo>
                    <a:pt x="23" y="11"/>
                    <a:pt x="23" y="11"/>
                    <a:pt x="23" y="11"/>
                  </a:cubicBezTo>
                  <a:cubicBezTo>
                    <a:pt x="23" y="5"/>
                    <a:pt x="18" y="0"/>
                    <a:pt x="12" y="0"/>
                  </a:cubicBezTo>
                  <a:cubicBezTo>
                    <a:pt x="5" y="0"/>
                    <a:pt x="0" y="5"/>
                    <a:pt x="0" y="11"/>
                  </a:cubicBezTo>
                  <a:cubicBezTo>
                    <a:pt x="0" y="114"/>
                    <a:pt x="0" y="114"/>
                    <a:pt x="0" y="114"/>
                  </a:cubicBezTo>
                  <a:cubicBezTo>
                    <a:pt x="0" y="119"/>
                    <a:pt x="2" y="122"/>
                    <a:pt x="6" y="124"/>
                  </a:cubicBezTo>
                  <a:cubicBezTo>
                    <a:pt x="4" y="128"/>
                    <a:pt x="2" y="133"/>
                    <a:pt x="2" y="138"/>
                  </a:cubicBezTo>
                  <a:cubicBezTo>
                    <a:pt x="2" y="170"/>
                    <a:pt x="2" y="170"/>
                    <a:pt x="2" y="170"/>
                  </a:cubicBezTo>
                  <a:cubicBezTo>
                    <a:pt x="2" y="175"/>
                    <a:pt x="7" y="180"/>
                    <a:pt x="12" y="180"/>
                  </a:cubicBezTo>
                  <a:cubicBezTo>
                    <a:pt x="17" y="180"/>
                    <a:pt x="22" y="175"/>
                    <a:pt x="22" y="170"/>
                  </a:cubicBezTo>
                  <a:cubicBezTo>
                    <a:pt x="22" y="138"/>
                    <a:pt x="22" y="138"/>
                    <a:pt x="22" y="138"/>
                  </a:cubicBezTo>
                  <a:cubicBezTo>
                    <a:pt x="22" y="133"/>
                    <a:pt x="25" y="130"/>
                    <a:pt x="30" y="130"/>
                  </a:cubicBezTo>
                  <a:cubicBezTo>
                    <a:pt x="62" y="130"/>
                    <a:pt x="62" y="130"/>
                    <a:pt x="62" y="130"/>
                  </a:cubicBezTo>
                  <a:cubicBezTo>
                    <a:pt x="66" y="130"/>
                    <a:pt x="70" y="133"/>
                    <a:pt x="70" y="138"/>
                  </a:cubicBezTo>
                  <a:cubicBezTo>
                    <a:pt x="70" y="170"/>
                    <a:pt x="70" y="170"/>
                    <a:pt x="70" y="170"/>
                  </a:cubicBezTo>
                  <a:cubicBezTo>
                    <a:pt x="70" y="175"/>
                    <a:pt x="74" y="180"/>
                    <a:pt x="79" y="180"/>
                  </a:cubicBezTo>
                  <a:cubicBezTo>
                    <a:pt x="85" y="180"/>
                    <a:pt x="89" y="175"/>
                    <a:pt x="89" y="170"/>
                  </a:cubicBezTo>
                  <a:cubicBezTo>
                    <a:pt x="89" y="138"/>
                    <a:pt x="89" y="138"/>
                    <a:pt x="89" y="138"/>
                  </a:cubicBezTo>
                  <a:cubicBezTo>
                    <a:pt x="89" y="133"/>
                    <a:pt x="88" y="128"/>
                    <a:pt x="86" y="125"/>
                  </a:cubicBezTo>
                  <a:cubicBezTo>
                    <a:pt x="89" y="123"/>
                    <a:pt x="92" y="119"/>
                    <a:pt x="92" y="114"/>
                  </a:cubicBezTo>
                  <a:close/>
                  <a:moveTo>
                    <a:pt x="92" y="114"/>
                  </a:moveTo>
                  <a:cubicBezTo>
                    <a:pt x="92" y="114"/>
                    <a:pt x="92" y="114"/>
                    <a:pt x="92" y="11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98" name="Freeform 8"/>
            <p:cNvSpPr>
              <a:spLocks noEditPoints="1"/>
            </p:cNvSpPr>
            <p:nvPr/>
          </p:nvSpPr>
          <p:spPr bwMode="auto">
            <a:xfrm>
              <a:off x="3379788" y="3838575"/>
              <a:ext cx="98425" cy="100012"/>
            </a:xfrm>
            <a:custGeom>
              <a:avLst/>
              <a:gdLst/>
              <a:ahLst/>
              <a:cxnLst>
                <a:cxn ang="0">
                  <a:pos x="59" y="30"/>
                </a:cxn>
                <a:cxn ang="0">
                  <a:pos x="30" y="60"/>
                </a:cxn>
                <a:cxn ang="0">
                  <a:pos x="0" y="30"/>
                </a:cxn>
                <a:cxn ang="0">
                  <a:pos x="30" y="0"/>
                </a:cxn>
                <a:cxn ang="0">
                  <a:pos x="59" y="30"/>
                </a:cxn>
                <a:cxn ang="0">
                  <a:pos x="59" y="30"/>
                </a:cxn>
                <a:cxn ang="0">
                  <a:pos x="59" y="30"/>
                </a:cxn>
              </a:cxnLst>
              <a:rect l="0" t="0" r="r" b="b"/>
              <a:pathLst>
                <a:path w="59" h="60">
                  <a:moveTo>
                    <a:pt x="59" y="30"/>
                  </a:moveTo>
                  <a:cubicBezTo>
                    <a:pt x="59" y="46"/>
                    <a:pt x="46" y="60"/>
                    <a:pt x="30" y="60"/>
                  </a:cubicBezTo>
                  <a:cubicBezTo>
                    <a:pt x="13" y="60"/>
                    <a:pt x="0" y="46"/>
                    <a:pt x="0" y="30"/>
                  </a:cubicBezTo>
                  <a:cubicBezTo>
                    <a:pt x="0" y="14"/>
                    <a:pt x="13" y="0"/>
                    <a:pt x="30" y="0"/>
                  </a:cubicBezTo>
                  <a:cubicBezTo>
                    <a:pt x="46" y="0"/>
                    <a:pt x="59" y="14"/>
                    <a:pt x="59" y="30"/>
                  </a:cubicBezTo>
                  <a:close/>
                  <a:moveTo>
                    <a:pt x="59" y="30"/>
                  </a:moveTo>
                  <a:cubicBezTo>
                    <a:pt x="59" y="30"/>
                    <a:pt x="59" y="30"/>
                    <a:pt x="59" y="3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99" name="Freeform 9"/>
            <p:cNvSpPr>
              <a:spLocks noEditPoints="1"/>
            </p:cNvSpPr>
            <p:nvPr/>
          </p:nvSpPr>
          <p:spPr bwMode="auto">
            <a:xfrm>
              <a:off x="3292475" y="3940175"/>
              <a:ext cx="193675" cy="317500"/>
            </a:xfrm>
            <a:custGeom>
              <a:avLst/>
              <a:gdLst/>
              <a:ahLst/>
              <a:cxnLst>
                <a:cxn ang="0">
                  <a:pos x="89" y="112"/>
                </a:cxn>
                <a:cxn ang="0">
                  <a:pos x="117" y="89"/>
                </a:cxn>
                <a:cxn ang="0">
                  <a:pos x="117" y="23"/>
                </a:cxn>
                <a:cxn ang="0">
                  <a:pos x="96" y="1"/>
                </a:cxn>
                <a:cxn ang="0">
                  <a:pos x="96" y="1"/>
                </a:cxn>
                <a:cxn ang="0">
                  <a:pos x="89" y="0"/>
                </a:cxn>
                <a:cxn ang="0">
                  <a:pos x="83" y="1"/>
                </a:cxn>
                <a:cxn ang="0">
                  <a:pos x="65" y="12"/>
                </a:cxn>
                <a:cxn ang="0">
                  <a:pos x="65" y="13"/>
                </a:cxn>
                <a:cxn ang="0">
                  <a:pos x="17" y="37"/>
                </a:cxn>
                <a:cxn ang="0">
                  <a:pos x="2" y="43"/>
                </a:cxn>
                <a:cxn ang="0">
                  <a:pos x="9" y="58"/>
                </a:cxn>
                <a:cxn ang="0">
                  <a:pos x="33" y="64"/>
                </a:cxn>
                <a:cxn ang="0">
                  <a:pos x="62" y="52"/>
                </a:cxn>
                <a:cxn ang="0">
                  <a:pos x="62" y="85"/>
                </a:cxn>
                <a:cxn ang="0">
                  <a:pos x="38" y="85"/>
                </a:cxn>
                <a:cxn ang="0">
                  <a:pos x="38" y="85"/>
                </a:cxn>
                <a:cxn ang="0">
                  <a:pos x="25" y="97"/>
                </a:cxn>
                <a:cxn ang="0">
                  <a:pos x="16" y="176"/>
                </a:cxn>
                <a:cxn ang="0">
                  <a:pos x="28" y="191"/>
                </a:cxn>
                <a:cxn ang="0">
                  <a:pos x="29" y="191"/>
                </a:cxn>
                <a:cxn ang="0">
                  <a:pos x="43" y="179"/>
                </a:cxn>
                <a:cxn ang="0">
                  <a:pos x="51" y="112"/>
                </a:cxn>
                <a:cxn ang="0">
                  <a:pos x="87" y="112"/>
                </a:cxn>
                <a:cxn ang="0">
                  <a:pos x="89" y="112"/>
                </a:cxn>
                <a:cxn ang="0">
                  <a:pos x="89" y="112"/>
                </a:cxn>
                <a:cxn ang="0">
                  <a:pos x="89" y="112"/>
                </a:cxn>
              </a:cxnLst>
              <a:rect l="0" t="0" r="r" b="b"/>
              <a:pathLst>
                <a:path w="117" h="191">
                  <a:moveTo>
                    <a:pt x="89" y="112"/>
                  </a:moveTo>
                  <a:cubicBezTo>
                    <a:pt x="102" y="112"/>
                    <a:pt x="117" y="103"/>
                    <a:pt x="117" y="89"/>
                  </a:cubicBezTo>
                  <a:cubicBezTo>
                    <a:pt x="117" y="23"/>
                    <a:pt x="117" y="23"/>
                    <a:pt x="117" y="23"/>
                  </a:cubicBezTo>
                  <a:cubicBezTo>
                    <a:pt x="117" y="11"/>
                    <a:pt x="106" y="3"/>
                    <a:pt x="96" y="1"/>
                  </a:cubicBezTo>
                  <a:cubicBezTo>
                    <a:pt x="96" y="1"/>
                    <a:pt x="96" y="1"/>
                    <a:pt x="96" y="1"/>
                  </a:cubicBezTo>
                  <a:cubicBezTo>
                    <a:pt x="96" y="1"/>
                    <a:pt x="92" y="0"/>
                    <a:pt x="89" y="0"/>
                  </a:cubicBezTo>
                  <a:cubicBezTo>
                    <a:pt x="86" y="0"/>
                    <a:pt x="83" y="1"/>
                    <a:pt x="83" y="1"/>
                  </a:cubicBezTo>
                  <a:cubicBezTo>
                    <a:pt x="76" y="2"/>
                    <a:pt x="69" y="6"/>
                    <a:pt x="65" y="12"/>
                  </a:cubicBezTo>
                  <a:cubicBezTo>
                    <a:pt x="65" y="13"/>
                    <a:pt x="65" y="13"/>
                    <a:pt x="65" y="13"/>
                  </a:cubicBezTo>
                  <a:cubicBezTo>
                    <a:pt x="45" y="41"/>
                    <a:pt x="40" y="46"/>
                    <a:pt x="17" y="37"/>
                  </a:cubicBezTo>
                  <a:cubicBezTo>
                    <a:pt x="11" y="34"/>
                    <a:pt x="4" y="37"/>
                    <a:pt x="2" y="43"/>
                  </a:cubicBezTo>
                  <a:cubicBezTo>
                    <a:pt x="0" y="49"/>
                    <a:pt x="3" y="56"/>
                    <a:pt x="9" y="58"/>
                  </a:cubicBezTo>
                  <a:cubicBezTo>
                    <a:pt x="18" y="62"/>
                    <a:pt x="26" y="64"/>
                    <a:pt x="33" y="64"/>
                  </a:cubicBezTo>
                  <a:cubicBezTo>
                    <a:pt x="45" y="64"/>
                    <a:pt x="54" y="59"/>
                    <a:pt x="62" y="52"/>
                  </a:cubicBezTo>
                  <a:cubicBezTo>
                    <a:pt x="62" y="85"/>
                    <a:pt x="62" y="85"/>
                    <a:pt x="62" y="85"/>
                  </a:cubicBezTo>
                  <a:cubicBezTo>
                    <a:pt x="38" y="85"/>
                    <a:pt x="38" y="85"/>
                    <a:pt x="38" y="85"/>
                  </a:cubicBezTo>
                  <a:cubicBezTo>
                    <a:pt x="38" y="85"/>
                    <a:pt x="38" y="85"/>
                    <a:pt x="38" y="85"/>
                  </a:cubicBezTo>
                  <a:cubicBezTo>
                    <a:pt x="31" y="85"/>
                    <a:pt x="26" y="90"/>
                    <a:pt x="25" y="97"/>
                  </a:cubicBezTo>
                  <a:cubicBezTo>
                    <a:pt x="16" y="176"/>
                    <a:pt x="16" y="176"/>
                    <a:pt x="16" y="176"/>
                  </a:cubicBezTo>
                  <a:cubicBezTo>
                    <a:pt x="15" y="184"/>
                    <a:pt x="20" y="190"/>
                    <a:pt x="28" y="191"/>
                  </a:cubicBezTo>
                  <a:cubicBezTo>
                    <a:pt x="28" y="191"/>
                    <a:pt x="29" y="191"/>
                    <a:pt x="29" y="191"/>
                  </a:cubicBezTo>
                  <a:cubicBezTo>
                    <a:pt x="36" y="191"/>
                    <a:pt x="42" y="186"/>
                    <a:pt x="43" y="179"/>
                  </a:cubicBezTo>
                  <a:cubicBezTo>
                    <a:pt x="51" y="112"/>
                    <a:pt x="51" y="112"/>
                    <a:pt x="51" y="112"/>
                  </a:cubicBezTo>
                  <a:cubicBezTo>
                    <a:pt x="87" y="112"/>
                    <a:pt x="87" y="112"/>
                    <a:pt x="87" y="112"/>
                  </a:cubicBezTo>
                  <a:cubicBezTo>
                    <a:pt x="88" y="112"/>
                    <a:pt x="89" y="112"/>
                    <a:pt x="89" y="112"/>
                  </a:cubicBezTo>
                  <a:close/>
                  <a:moveTo>
                    <a:pt x="89" y="112"/>
                  </a:moveTo>
                  <a:cubicBezTo>
                    <a:pt x="89" y="112"/>
                    <a:pt x="89" y="112"/>
                    <a:pt x="89" y="112"/>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0" name="Freeform 10"/>
            <p:cNvSpPr>
              <a:spLocks noEditPoints="1"/>
            </p:cNvSpPr>
            <p:nvPr/>
          </p:nvSpPr>
          <p:spPr bwMode="auto">
            <a:xfrm>
              <a:off x="3381375" y="3960813"/>
              <a:ext cx="152400" cy="300037"/>
            </a:xfrm>
            <a:custGeom>
              <a:avLst/>
              <a:gdLst/>
              <a:ahLst/>
              <a:cxnLst>
                <a:cxn ang="0">
                  <a:pos x="92" y="114"/>
                </a:cxn>
                <a:cxn ang="0">
                  <a:pos x="92" y="11"/>
                </a:cxn>
                <a:cxn ang="0">
                  <a:pos x="80" y="0"/>
                </a:cxn>
                <a:cxn ang="0">
                  <a:pos x="69" y="11"/>
                </a:cxn>
                <a:cxn ang="0">
                  <a:pos x="69" y="103"/>
                </a:cxn>
                <a:cxn ang="0">
                  <a:pos x="12" y="103"/>
                </a:cxn>
                <a:cxn ang="0">
                  <a:pos x="0" y="114"/>
                </a:cxn>
                <a:cxn ang="0">
                  <a:pos x="6" y="125"/>
                </a:cxn>
                <a:cxn ang="0">
                  <a:pos x="3" y="138"/>
                </a:cxn>
                <a:cxn ang="0">
                  <a:pos x="3" y="170"/>
                </a:cxn>
                <a:cxn ang="0">
                  <a:pos x="12" y="180"/>
                </a:cxn>
                <a:cxn ang="0">
                  <a:pos x="22" y="170"/>
                </a:cxn>
                <a:cxn ang="0">
                  <a:pos x="22" y="138"/>
                </a:cxn>
                <a:cxn ang="0">
                  <a:pos x="30" y="130"/>
                </a:cxn>
                <a:cxn ang="0">
                  <a:pos x="62" y="130"/>
                </a:cxn>
                <a:cxn ang="0">
                  <a:pos x="70" y="138"/>
                </a:cxn>
                <a:cxn ang="0">
                  <a:pos x="70" y="170"/>
                </a:cxn>
                <a:cxn ang="0">
                  <a:pos x="80" y="180"/>
                </a:cxn>
                <a:cxn ang="0">
                  <a:pos x="90" y="170"/>
                </a:cxn>
                <a:cxn ang="0">
                  <a:pos x="90" y="138"/>
                </a:cxn>
                <a:cxn ang="0">
                  <a:pos x="86" y="124"/>
                </a:cxn>
                <a:cxn ang="0">
                  <a:pos x="92" y="114"/>
                </a:cxn>
                <a:cxn ang="0">
                  <a:pos x="92" y="114"/>
                </a:cxn>
                <a:cxn ang="0">
                  <a:pos x="92" y="114"/>
                </a:cxn>
              </a:cxnLst>
              <a:rect l="0" t="0" r="r" b="b"/>
              <a:pathLst>
                <a:path w="92" h="180">
                  <a:moveTo>
                    <a:pt x="92" y="114"/>
                  </a:moveTo>
                  <a:cubicBezTo>
                    <a:pt x="92" y="11"/>
                    <a:pt x="92" y="11"/>
                    <a:pt x="92" y="11"/>
                  </a:cubicBezTo>
                  <a:cubicBezTo>
                    <a:pt x="92" y="5"/>
                    <a:pt x="87" y="0"/>
                    <a:pt x="80" y="0"/>
                  </a:cubicBezTo>
                  <a:cubicBezTo>
                    <a:pt x="74" y="0"/>
                    <a:pt x="69" y="5"/>
                    <a:pt x="69" y="11"/>
                  </a:cubicBezTo>
                  <a:cubicBezTo>
                    <a:pt x="69" y="103"/>
                    <a:pt x="69" y="103"/>
                    <a:pt x="69" y="103"/>
                  </a:cubicBezTo>
                  <a:cubicBezTo>
                    <a:pt x="12" y="103"/>
                    <a:pt x="12" y="103"/>
                    <a:pt x="12" y="103"/>
                  </a:cubicBezTo>
                  <a:cubicBezTo>
                    <a:pt x="5" y="103"/>
                    <a:pt x="0" y="108"/>
                    <a:pt x="0" y="114"/>
                  </a:cubicBezTo>
                  <a:cubicBezTo>
                    <a:pt x="0" y="119"/>
                    <a:pt x="3" y="123"/>
                    <a:pt x="6" y="125"/>
                  </a:cubicBezTo>
                  <a:cubicBezTo>
                    <a:pt x="4" y="128"/>
                    <a:pt x="3" y="133"/>
                    <a:pt x="3" y="138"/>
                  </a:cubicBezTo>
                  <a:cubicBezTo>
                    <a:pt x="3" y="170"/>
                    <a:pt x="3" y="170"/>
                    <a:pt x="3" y="170"/>
                  </a:cubicBezTo>
                  <a:cubicBezTo>
                    <a:pt x="3" y="175"/>
                    <a:pt x="7" y="180"/>
                    <a:pt x="12" y="180"/>
                  </a:cubicBezTo>
                  <a:cubicBezTo>
                    <a:pt x="18" y="180"/>
                    <a:pt x="22" y="175"/>
                    <a:pt x="22" y="170"/>
                  </a:cubicBezTo>
                  <a:cubicBezTo>
                    <a:pt x="22" y="138"/>
                    <a:pt x="22" y="138"/>
                    <a:pt x="22" y="138"/>
                  </a:cubicBezTo>
                  <a:cubicBezTo>
                    <a:pt x="22" y="133"/>
                    <a:pt x="26" y="130"/>
                    <a:pt x="30" y="130"/>
                  </a:cubicBezTo>
                  <a:cubicBezTo>
                    <a:pt x="62" y="130"/>
                    <a:pt x="62" y="130"/>
                    <a:pt x="62" y="130"/>
                  </a:cubicBezTo>
                  <a:cubicBezTo>
                    <a:pt x="67" y="130"/>
                    <a:pt x="70" y="133"/>
                    <a:pt x="70" y="138"/>
                  </a:cubicBezTo>
                  <a:cubicBezTo>
                    <a:pt x="70" y="170"/>
                    <a:pt x="70" y="170"/>
                    <a:pt x="70" y="170"/>
                  </a:cubicBezTo>
                  <a:cubicBezTo>
                    <a:pt x="70" y="175"/>
                    <a:pt x="75" y="180"/>
                    <a:pt x="80" y="180"/>
                  </a:cubicBezTo>
                  <a:cubicBezTo>
                    <a:pt x="85" y="180"/>
                    <a:pt x="90" y="175"/>
                    <a:pt x="90" y="170"/>
                  </a:cubicBezTo>
                  <a:cubicBezTo>
                    <a:pt x="90" y="138"/>
                    <a:pt x="90" y="138"/>
                    <a:pt x="90" y="138"/>
                  </a:cubicBezTo>
                  <a:cubicBezTo>
                    <a:pt x="90" y="133"/>
                    <a:pt x="88" y="128"/>
                    <a:pt x="86" y="124"/>
                  </a:cubicBezTo>
                  <a:cubicBezTo>
                    <a:pt x="89" y="122"/>
                    <a:pt x="92" y="119"/>
                    <a:pt x="92" y="114"/>
                  </a:cubicBezTo>
                  <a:close/>
                  <a:moveTo>
                    <a:pt x="92" y="114"/>
                  </a:moveTo>
                  <a:cubicBezTo>
                    <a:pt x="92" y="114"/>
                    <a:pt x="92" y="114"/>
                    <a:pt x="92" y="11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1" name="Freeform 11"/>
            <p:cNvSpPr>
              <a:spLocks noEditPoints="1"/>
            </p:cNvSpPr>
            <p:nvPr/>
          </p:nvSpPr>
          <p:spPr bwMode="auto">
            <a:xfrm>
              <a:off x="3087688" y="4049713"/>
              <a:ext cx="247650" cy="200025"/>
            </a:xfrm>
            <a:custGeom>
              <a:avLst/>
              <a:gdLst/>
              <a:ahLst/>
              <a:cxnLst>
                <a:cxn ang="0">
                  <a:pos x="150" y="11"/>
                </a:cxn>
                <a:cxn ang="0">
                  <a:pos x="139" y="0"/>
                </a:cxn>
                <a:cxn ang="0">
                  <a:pos x="11" y="0"/>
                </a:cxn>
                <a:cxn ang="0">
                  <a:pos x="0" y="11"/>
                </a:cxn>
                <a:cxn ang="0">
                  <a:pos x="11" y="22"/>
                </a:cxn>
                <a:cxn ang="0">
                  <a:pos x="26" y="22"/>
                </a:cxn>
                <a:cxn ang="0">
                  <a:pos x="26" y="120"/>
                </a:cxn>
                <a:cxn ang="0">
                  <a:pos x="124" y="120"/>
                </a:cxn>
                <a:cxn ang="0">
                  <a:pos x="124" y="22"/>
                </a:cxn>
                <a:cxn ang="0">
                  <a:pos x="139" y="22"/>
                </a:cxn>
                <a:cxn ang="0">
                  <a:pos x="150" y="11"/>
                </a:cxn>
                <a:cxn ang="0">
                  <a:pos x="150" y="11"/>
                </a:cxn>
                <a:cxn ang="0">
                  <a:pos x="150" y="11"/>
                </a:cxn>
              </a:cxnLst>
              <a:rect l="0" t="0" r="r" b="b"/>
              <a:pathLst>
                <a:path w="150" h="120">
                  <a:moveTo>
                    <a:pt x="150" y="11"/>
                  </a:moveTo>
                  <a:cubicBezTo>
                    <a:pt x="150" y="5"/>
                    <a:pt x="145" y="0"/>
                    <a:pt x="139" y="0"/>
                  </a:cubicBezTo>
                  <a:cubicBezTo>
                    <a:pt x="11" y="0"/>
                    <a:pt x="11" y="0"/>
                    <a:pt x="11" y="0"/>
                  </a:cubicBezTo>
                  <a:cubicBezTo>
                    <a:pt x="5" y="0"/>
                    <a:pt x="0" y="5"/>
                    <a:pt x="0" y="11"/>
                  </a:cubicBezTo>
                  <a:cubicBezTo>
                    <a:pt x="0" y="17"/>
                    <a:pt x="5" y="22"/>
                    <a:pt x="11" y="22"/>
                  </a:cubicBezTo>
                  <a:cubicBezTo>
                    <a:pt x="26" y="22"/>
                    <a:pt x="26" y="22"/>
                    <a:pt x="26" y="22"/>
                  </a:cubicBezTo>
                  <a:cubicBezTo>
                    <a:pt x="26" y="120"/>
                    <a:pt x="26" y="120"/>
                    <a:pt x="26" y="120"/>
                  </a:cubicBezTo>
                  <a:cubicBezTo>
                    <a:pt x="124" y="120"/>
                    <a:pt x="124" y="120"/>
                    <a:pt x="124" y="120"/>
                  </a:cubicBezTo>
                  <a:cubicBezTo>
                    <a:pt x="124" y="22"/>
                    <a:pt x="124" y="22"/>
                    <a:pt x="124" y="22"/>
                  </a:cubicBezTo>
                  <a:cubicBezTo>
                    <a:pt x="139" y="22"/>
                    <a:pt x="139" y="22"/>
                    <a:pt x="139" y="22"/>
                  </a:cubicBezTo>
                  <a:cubicBezTo>
                    <a:pt x="145" y="22"/>
                    <a:pt x="150" y="17"/>
                    <a:pt x="150" y="11"/>
                  </a:cubicBezTo>
                  <a:close/>
                  <a:moveTo>
                    <a:pt x="150" y="11"/>
                  </a:moveTo>
                  <a:cubicBezTo>
                    <a:pt x="150" y="11"/>
                    <a:pt x="150" y="11"/>
                    <a:pt x="150" y="11"/>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2" name="Freeform 12"/>
            <p:cNvSpPr>
              <a:spLocks noEditPoints="1"/>
            </p:cNvSpPr>
            <p:nvPr/>
          </p:nvSpPr>
          <p:spPr bwMode="auto">
            <a:xfrm>
              <a:off x="3071813" y="3733800"/>
              <a:ext cx="206375" cy="153987"/>
            </a:xfrm>
            <a:custGeom>
              <a:avLst/>
              <a:gdLst/>
              <a:ahLst/>
              <a:cxnLst>
                <a:cxn ang="0">
                  <a:pos x="8" y="77"/>
                </a:cxn>
                <a:cxn ang="0">
                  <a:pos x="11" y="77"/>
                </a:cxn>
                <a:cxn ang="0">
                  <a:pos x="4" y="93"/>
                </a:cxn>
                <a:cxn ang="0">
                  <a:pos x="23" y="77"/>
                </a:cxn>
                <a:cxn ang="0">
                  <a:pos x="41" y="77"/>
                </a:cxn>
                <a:cxn ang="0">
                  <a:pos x="41" y="69"/>
                </a:cxn>
                <a:cxn ang="0">
                  <a:pos x="50" y="61"/>
                </a:cxn>
                <a:cxn ang="0">
                  <a:pos x="124" y="61"/>
                </a:cxn>
                <a:cxn ang="0">
                  <a:pos x="124" y="8"/>
                </a:cxn>
                <a:cxn ang="0">
                  <a:pos x="116" y="0"/>
                </a:cxn>
                <a:cxn ang="0">
                  <a:pos x="8" y="0"/>
                </a:cxn>
                <a:cxn ang="0">
                  <a:pos x="0" y="8"/>
                </a:cxn>
                <a:cxn ang="0">
                  <a:pos x="0" y="69"/>
                </a:cxn>
                <a:cxn ang="0">
                  <a:pos x="8" y="77"/>
                </a:cxn>
                <a:cxn ang="0">
                  <a:pos x="87" y="27"/>
                </a:cxn>
                <a:cxn ang="0">
                  <a:pos x="95" y="35"/>
                </a:cxn>
                <a:cxn ang="0">
                  <a:pos x="87" y="43"/>
                </a:cxn>
                <a:cxn ang="0">
                  <a:pos x="79" y="35"/>
                </a:cxn>
                <a:cxn ang="0">
                  <a:pos x="87" y="27"/>
                </a:cxn>
                <a:cxn ang="0">
                  <a:pos x="62" y="27"/>
                </a:cxn>
                <a:cxn ang="0">
                  <a:pos x="70" y="35"/>
                </a:cxn>
                <a:cxn ang="0">
                  <a:pos x="62" y="43"/>
                </a:cxn>
                <a:cxn ang="0">
                  <a:pos x="54" y="35"/>
                </a:cxn>
                <a:cxn ang="0">
                  <a:pos x="62" y="27"/>
                </a:cxn>
                <a:cxn ang="0">
                  <a:pos x="36" y="27"/>
                </a:cxn>
                <a:cxn ang="0">
                  <a:pos x="44" y="35"/>
                </a:cxn>
                <a:cxn ang="0">
                  <a:pos x="36" y="43"/>
                </a:cxn>
                <a:cxn ang="0">
                  <a:pos x="28" y="35"/>
                </a:cxn>
                <a:cxn ang="0">
                  <a:pos x="36" y="27"/>
                </a:cxn>
                <a:cxn ang="0">
                  <a:pos x="36" y="27"/>
                </a:cxn>
                <a:cxn ang="0">
                  <a:pos x="36" y="27"/>
                </a:cxn>
              </a:cxnLst>
              <a:rect l="0" t="0" r="r" b="b"/>
              <a:pathLst>
                <a:path w="124" h="93">
                  <a:moveTo>
                    <a:pt x="8" y="77"/>
                  </a:moveTo>
                  <a:cubicBezTo>
                    <a:pt x="11" y="77"/>
                    <a:pt x="11" y="77"/>
                    <a:pt x="11" y="77"/>
                  </a:cubicBezTo>
                  <a:cubicBezTo>
                    <a:pt x="4" y="93"/>
                    <a:pt x="4" y="93"/>
                    <a:pt x="4" y="93"/>
                  </a:cubicBezTo>
                  <a:cubicBezTo>
                    <a:pt x="23" y="77"/>
                    <a:pt x="23" y="77"/>
                    <a:pt x="23" y="77"/>
                  </a:cubicBezTo>
                  <a:cubicBezTo>
                    <a:pt x="41" y="77"/>
                    <a:pt x="41" y="77"/>
                    <a:pt x="41" y="77"/>
                  </a:cubicBezTo>
                  <a:cubicBezTo>
                    <a:pt x="41" y="69"/>
                    <a:pt x="41" y="69"/>
                    <a:pt x="41" y="69"/>
                  </a:cubicBezTo>
                  <a:cubicBezTo>
                    <a:pt x="41" y="65"/>
                    <a:pt x="45" y="61"/>
                    <a:pt x="50" y="61"/>
                  </a:cubicBezTo>
                  <a:cubicBezTo>
                    <a:pt x="124" y="61"/>
                    <a:pt x="124" y="61"/>
                    <a:pt x="124" y="61"/>
                  </a:cubicBezTo>
                  <a:cubicBezTo>
                    <a:pt x="124" y="8"/>
                    <a:pt x="124" y="8"/>
                    <a:pt x="124" y="8"/>
                  </a:cubicBezTo>
                  <a:cubicBezTo>
                    <a:pt x="124" y="4"/>
                    <a:pt x="120" y="0"/>
                    <a:pt x="116" y="0"/>
                  </a:cubicBezTo>
                  <a:cubicBezTo>
                    <a:pt x="8" y="0"/>
                    <a:pt x="8" y="0"/>
                    <a:pt x="8" y="0"/>
                  </a:cubicBezTo>
                  <a:cubicBezTo>
                    <a:pt x="3" y="0"/>
                    <a:pt x="0" y="4"/>
                    <a:pt x="0" y="8"/>
                  </a:cubicBezTo>
                  <a:cubicBezTo>
                    <a:pt x="0" y="69"/>
                    <a:pt x="0" y="69"/>
                    <a:pt x="0" y="69"/>
                  </a:cubicBezTo>
                  <a:cubicBezTo>
                    <a:pt x="0" y="73"/>
                    <a:pt x="3" y="77"/>
                    <a:pt x="8" y="77"/>
                  </a:cubicBezTo>
                  <a:close/>
                  <a:moveTo>
                    <a:pt x="87" y="27"/>
                  </a:moveTo>
                  <a:cubicBezTo>
                    <a:pt x="92" y="27"/>
                    <a:pt x="95" y="31"/>
                    <a:pt x="95" y="35"/>
                  </a:cubicBezTo>
                  <a:cubicBezTo>
                    <a:pt x="95" y="40"/>
                    <a:pt x="92" y="43"/>
                    <a:pt x="87" y="43"/>
                  </a:cubicBezTo>
                  <a:cubicBezTo>
                    <a:pt x="83" y="43"/>
                    <a:pt x="79" y="40"/>
                    <a:pt x="79" y="35"/>
                  </a:cubicBezTo>
                  <a:cubicBezTo>
                    <a:pt x="79" y="31"/>
                    <a:pt x="83" y="27"/>
                    <a:pt x="87" y="27"/>
                  </a:cubicBezTo>
                  <a:close/>
                  <a:moveTo>
                    <a:pt x="62" y="27"/>
                  </a:moveTo>
                  <a:cubicBezTo>
                    <a:pt x="67" y="27"/>
                    <a:pt x="70" y="31"/>
                    <a:pt x="70" y="35"/>
                  </a:cubicBezTo>
                  <a:cubicBezTo>
                    <a:pt x="70" y="40"/>
                    <a:pt x="67" y="43"/>
                    <a:pt x="62" y="43"/>
                  </a:cubicBezTo>
                  <a:cubicBezTo>
                    <a:pt x="58" y="43"/>
                    <a:pt x="54" y="40"/>
                    <a:pt x="54" y="35"/>
                  </a:cubicBezTo>
                  <a:cubicBezTo>
                    <a:pt x="54" y="31"/>
                    <a:pt x="58" y="27"/>
                    <a:pt x="62" y="27"/>
                  </a:cubicBezTo>
                  <a:close/>
                  <a:moveTo>
                    <a:pt x="36" y="27"/>
                  </a:moveTo>
                  <a:cubicBezTo>
                    <a:pt x="41" y="27"/>
                    <a:pt x="44" y="31"/>
                    <a:pt x="44" y="35"/>
                  </a:cubicBezTo>
                  <a:cubicBezTo>
                    <a:pt x="44" y="40"/>
                    <a:pt x="41" y="43"/>
                    <a:pt x="36" y="43"/>
                  </a:cubicBezTo>
                  <a:cubicBezTo>
                    <a:pt x="32" y="43"/>
                    <a:pt x="28" y="40"/>
                    <a:pt x="28" y="35"/>
                  </a:cubicBezTo>
                  <a:cubicBezTo>
                    <a:pt x="28" y="31"/>
                    <a:pt x="32" y="27"/>
                    <a:pt x="36" y="27"/>
                  </a:cubicBezTo>
                  <a:close/>
                  <a:moveTo>
                    <a:pt x="36" y="27"/>
                  </a:moveTo>
                  <a:cubicBezTo>
                    <a:pt x="36" y="27"/>
                    <a:pt x="36" y="27"/>
                    <a:pt x="36" y="2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3" name="Freeform 13"/>
            <p:cNvSpPr>
              <a:spLocks noEditPoints="1"/>
            </p:cNvSpPr>
            <p:nvPr/>
          </p:nvSpPr>
          <p:spPr bwMode="auto">
            <a:xfrm>
              <a:off x="3149600" y="3844925"/>
              <a:ext cx="207963" cy="155575"/>
            </a:xfrm>
            <a:custGeom>
              <a:avLst/>
              <a:gdLst/>
              <a:ahLst/>
              <a:cxnLst>
                <a:cxn ang="0">
                  <a:pos x="0" y="9"/>
                </a:cxn>
                <a:cxn ang="0">
                  <a:pos x="0" y="69"/>
                </a:cxn>
                <a:cxn ang="0">
                  <a:pos x="9" y="77"/>
                </a:cxn>
                <a:cxn ang="0">
                  <a:pos x="102" y="77"/>
                </a:cxn>
                <a:cxn ang="0">
                  <a:pos x="120" y="93"/>
                </a:cxn>
                <a:cxn ang="0">
                  <a:pos x="114" y="77"/>
                </a:cxn>
                <a:cxn ang="0">
                  <a:pos x="116" y="77"/>
                </a:cxn>
                <a:cxn ang="0">
                  <a:pos x="125" y="69"/>
                </a:cxn>
                <a:cxn ang="0">
                  <a:pos x="125" y="9"/>
                </a:cxn>
                <a:cxn ang="0">
                  <a:pos x="116" y="0"/>
                </a:cxn>
                <a:cxn ang="0">
                  <a:pos x="9" y="0"/>
                </a:cxn>
                <a:cxn ang="0">
                  <a:pos x="0" y="9"/>
                </a:cxn>
                <a:cxn ang="0">
                  <a:pos x="88" y="29"/>
                </a:cxn>
                <a:cxn ang="0">
                  <a:pos x="96" y="37"/>
                </a:cxn>
                <a:cxn ang="0">
                  <a:pos x="88" y="45"/>
                </a:cxn>
                <a:cxn ang="0">
                  <a:pos x="80" y="37"/>
                </a:cxn>
                <a:cxn ang="0">
                  <a:pos x="88" y="29"/>
                </a:cxn>
                <a:cxn ang="0">
                  <a:pos x="63" y="29"/>
                </a:cxn>
                <a:cxn ang="0">
                  <a:pos x="71" y="37"/>
                </a:cxn>
                <a:cxn ang="0">
                  <a:pos x="63" y="45"/>
                </a:cxn>
                <a:cxn ang="0">
                  <a:pos x="55" y="37"/>
                </a:cxn>
                <a:cxn ang="0">
                  <a:pos x="63" y="29"/>
                </a:cxn>
                <a:cxn ang="0">
                  <a:pos x="37" y="29"/>
                </a:cxn>
                <a:cxn ang="0">
                  <a:pos x="45" y="37"/>
                </a:cxn>
                <a:cxn ang="0">
                  <a:pos x="37" y="45"/>
                </a:cxn>
                <a:cxn ang="0">
                  <a:pos x="29" y="37"/>
                </a:cxn>
                <a:cxn ang="0">
                  <a:pos x="37" y="29"/>
                </a:cxn>
                <a:cxn ang="0">
                  <a:pos x="37" y="29"/>
                </a:cxn>
                <a:cxn ang="0">
                  <a:pos x="37" y="29"/>
                </a:cxn>
              </a:cxnLst>
              <a:rect l="0" t="0" r="r" b="b"/>
              <a:pathLst>
                <a:path w="125" h="93">
                  <a:moveTo>
                    <a:pt x="0" y="9"/>
                  </a:moveTo>
                  <a:cubicBezTo>
                    <a:pt x="0" y="69"/>
                    <a:pt x="0" y="69"/>
                    <a:pt x="0" y="69"/>
                  </a:cubicBezTo>
                  <a:cubicBezTo>
                    <a:pt x="0" y="74"/>
                    <a:pt x="4" y="77"/>
                    <a:pt x="9" y="77"/>
                  </a:cubicBezTo>
                  <a:cubicBezTo>
                    <a:pt x="102" y="77"/>
                    <a:pt x="102" y="77"/>
                    <a:pt x="102" y="77"/>
                  </a:cubicBezTo>
                  <a:cubicBezTo>
                    <a:pt x="120" y="93"/>
                    <a:pt x="120" y="93"/>
                    <a:pt x="120" y="93"/>
                  </a:cubicBezTo>
                  <a:cubicBezTo>
                    <a:pt x="114" y="77"/>
                    <a:pt x="114" y="77"/>
                    <a:pt x="114" y="77"/>
                  </a:cubicBezTo>
                  <a:cubicBezTo>
                    <a:pt x="116" y="77"/>
                    <a:pt x="116" y="77"/>
                    <a:pt x="116" y="77"/>
                  </a:cubicBezTo>
                  <a:cubicBezTo>
                    <a:pt x="121" y="77"/>
                    <a:pt x="125" y="74"/>
                    <a:pt x="125" y="69"/>
                  </a:cubicBezTo>
                  <a:cubicBezTo>
                    <a:pt x="125" y="9"/>
                    <a:pt x="125" y="9"/>
                    <a:pt x="125" y="9"/>
                  </a:cubicBezTo>
                  <a:cubicBezTo>
                    <a:pt x="125" y="4"/>
                    <a:pt x="121" y="0"/>
                    <a:pt x="116" y="0"/>
                  </a:cubicBezTo>
                  <a:cubicBezTo>
                    <a:pt x="9" y="0"/>
                    <a:pt x="9" y="0"/>
                    <a:pt x="9" y="0"/>
                  </a:cubicBezTo>
                  <a:cubicBezTo>
                    <a:pt x="4" y="0"/>
                    <a:pt x="0" y="4"/>
                    <a:pt x="0" y="9"/>
                  </a:cubicBezTo>
                  <a:close/>
                  <a:moveTo>
                    <a:pt x="88" y="29"/>
                  </a:moveTo>
                  <a:cubicBezTo>
                    <a:pt x="93" y="29"/>
                    <a:pt x="96" y="33"/>
                    <a:pt x="96" y="37"/>
                  </a:cubicBezTo>
                  <a:cubicBezTo>
                    <a:pt x="96" y="41"/>
                    <a:pt x="93" y="45"/>
                    <a:pt x="88" y="45"/>
                  </a:cubicBezTo>
                  <a:cubicBezTo>
                    <a:pt x="84" y="45"/>
                    <a:pt x="80" y="41"/>
                    <a:pt x="80" y="37"/>
                  </a:cubicBezTo>
                  <a:cubicBezTo>
                    <a:pt x="80" y="33"/>
                    <a:pt x="84" y="29"/>
                    <a:pt x="88" y="29"/>
                  </a:cubicBezTo>
                  <a:close/>
                  <a:moveTo>
                    <a:pt x="63" y="29"/>
                  </a:moveTo>
                  <a:cubicBezTo>
                    <a:pt x="67" y="29"/>
                    <a:pt x="71" y="33"/>
                    <a:pt x="71" y="37"/>
                  </a:cubicBezTo>
                  <a:cubicBezTo>
                    <a:pt x="71" y="41"/>
                    <a:pt x="67" y="45"/>
                    <a:pt x="63" y="45"/>
                  </a:cubicBezTo>
                  <a:cubicBezTo>
                    <a:pt x="59" y="45"/>
                    <a:pt x="55" y="41"/>
                    <a:pt x="55" y="37"/>
                  </a:cubicBezTo>
                  <a:cubicBezTo>
                    <a:pt x="55" y="33"/>
                    <a:pt x="59" y="29"/>
                    <a:pt x="63" y="29"/>
                  </a:cubicBezTo>
                  <a:close/>
                  <a:moveTo>
                    <a:pt x="37" y="29"/>
                  </a:moveTo>
                  <a:cubicBezTo>
                    <a:pt x="41" y="29"/>
                    <a:pt x="45" y="33"/>
                    <a:pt x="45" y="37"/>
                  </a:cubicBezTo>
                  <a:cubicBezTo>
                    <a:pt x="45" y="41"/>
                    <a:pt x="41" y="45"/>
                    <a:pt x="37" y="45"/>
                  </a:cubicBezTo>
                  <a:cubicBezTo>
                    <a:pt x="32" y="45"/>
                    <a:pt x="29" y="41"/>
                    <a:pt x="29" y="37"/>
                  </a:cubicBezTo>
                  <a:cubicBezTo>
                    <a:pt x="29" y="33"/>
                    <a:pt x="32" y="29"/>
                    <a:pt x="37" y="29"/>
                  </a:cubicBezTo>
                  <a:close/>
                  <a:moveTo>
                    <a:pt x="37" y="29"/>
                  </a:moveTo>
                  <a:cubicBezTo>
                    <a:pt x="37" y="29"/>
                    <a:pt x="37" y="29"/>
                    <a:pt x="37" y="2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grpSp>
      <p:sp>
        <p:nvSpPr>
          <p:cNvPr id="104" name="TextBox 103"/>
          <p:cNvSpPr txBox="1"/>
          <p:nvPr/>
        </p:nvSpPr>
        <p:spPr>
          <a:xfrm>
            <a:off x="2112944" y="2578132"/>
            <a:ext cx="1307154" cy="2123658"/>
          </a:xfrm>
          <a:prstGeom prst="rect">
            <a:avLst/>
          </a:prstGeom>
          <a:noFill/>
        </p:spPr>
        <p:txBody>
          <a:bodyPr wrap="square" rtlCol="0">
            <a:spAutoFit/>
          </a:bodyPr>
          <a:lstStyle/>
          <a:p>
            <a:pPr defTabSz="685783">
              <a:spcBef>
                <a:spcPct val="20000"/>
              </a:spcBef>
              <a:defRPr/>
            </a:pPr>
            <a:r>
              <a:rPr lang="en-US" sz="1200" dirty="0">
                <a:solidFill>
                  <a:schemeClr val="bg1"/>
                </a:solidFill>
              </a:rPr>
              <a:t>Serve with accredited laboratories for testing and analysis activities that are supported by  quality assurance systems for Iron &amp; Steel sector</a:t>
            </a:r>
          </a:p>
        </p:txBody>
      </p:sp>
      <p:cxnSp>
        <p:nvCxnSpPr>
          <p:cNvPr id="105" name="Straight Connector 104"/>
          <p:cNvCxnSpPr/>
          <p:nvPr/>
        </p:nvCxnSpPr>
        <p:spPr>
          <a:xfrm>
            <a:off x="3420098" y="1878045"/>
            <a:ext cx="0" cy="140017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3884104" y="1688195"/>
            <a:ext cx="550152" cy="607520"/>
            <a:chOff x="4425950" y="3640138"/>
            <a:chExt cx="593725" cy="655637"/>
          </a:xfrm>
          <a:solidFill>
            <a:schemeClr val="accent3"/>
          </a:solidFill>
        </p:grpSpPr>
        <p:sp>
          <p:nvSpPr>
            <p:cNvPr id="107" name="Freeform 23"/>
            <p:cNvSpPr>
              <a:spLocks noEditPoints="1"/>
            </p:cNvSpPr>
            <p:nvPr/>
          </p:nvSpPr>
          <p:spPr bwMode="auto">
            <a:xfrm>
              <a:off x="4495800"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8" name="Freeform 24"/>
            <p:cNvSpPr>
              <a:spLocks noEditPoints="1"/>
            </p:cNvSpPr>
            <p:nvPr/>
          </p:nvSpPr>
          <p:spPr bwMode="auto">
            <a:xfrm>
              <a:off x="4727575" y="3640138"/>
              <a:ext cx="141288" cy="141287"/>
            </a:xfrm>
            <a:custGeom>
              <a:avLst/>
              <a:gdLst/>
              <a:ahLst/>
              <a:cxnLst>
                <a:cxn ang="0">
                  <a:pos x="85" y="42"/>
                </a:cxn>
                <a:cxn ang="0">
                  <a:pos x="43" y="85"/>
                </a:cxn>
                <a:cxn ang="0">
                  <a:pos x="0" y="42"/>
                </a:cxn>
                <a:cxn ang="0">
                  <a:pos x="43" y="0"/>
                </a:cxn>
                <a:cxn ang="0">
                  <a:pos x="85" y="42"/>
                </a:cxn>
                <a:cxn ang="0">
                  <a:pos x="85" y="42"/>
                </a:cxn>
                <a:cxn ang="0">
                  <a:pos x="85" y="42"/>
                </a:cxn>
              </a:cxnLst>
              <a:rect l="0" t="0"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moveTo>
                    <a:pt x="85" y="42"/>
                  </a:moveTo>
                  <a:cubicBezTo>
                    <a:pt x="85" y="42"/>
                    <a:pt x="85" y="42"/>
                    <a:pt x="85" y="42"/>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09" name="Freeform 25"/>
            <p:cNvSpPr>
              <a:spLocks noEditPoints="1"/>
            </p:cNvSpPr>
            <p:nvPr/>
          </p:nvSpPr>
          <p:spPr bwMode="auto">
            <a:xfrm>
              <a:off x="4843463" y="4206875"/>
              <a:ext cx="73025" cy="88900"/>
            </a:xfrm>
            <a:custGeom>
              <a:avLst/>
              <a:gdLst/>
              <a:ahLst/>
              <a:cxnLst>
                <a:cxn ang="0">
                  <a:pos x="0" y="0"/>
                </a:cxn>
                <a:cxn ang="0">
                  <a:pos x="0" y="30"/>
                </a:cxn>
                <a:cxn ang="0">
                  <a:pos x="22" y="53"/>
                </a:cxn>
                <a:cxn ang="0">
                  <a:pos x="22" y="53"/>
                </a:cxn>
                <a:cxn ang="0">
                  <a:pos x="44" y="30"/>
                </a:cxn>
                <a:cxn ang="0">
                  <a:pos x="44" y="0"/>
                </a:cxn>
                <a:cxn ang="0">
                  <a:pos x="0" y="0"/>
                </a:cxn>
                <a:cxn ang="0">
                  <a:pos x="0" y="0"/>
                </a:cxn>
                <a:cxn ang="0">
                  <a:pos x="0" y="0"/>
                </a:cxn>
              </a:cxnLst>
              <a:rect l="0" t="0" r="r" b="b"/>
              <a:pathLst>
                <a:path w="44" h="53">
                  <a:moveTo>
                    <a:pt x="0" y="0"/>
                  </a:moveTo>
                  <a:cubicBezTo>
                    <a:pt x="0" y="30"/>
                    <a:pt x="0" y="30"/>
                    <a:pt x="0" y="30"/>
                  </a:cubicBezTo>
                  <a:cubicBezTo>
                    <a:pt x="0" y="43"/>
                    <a:pt x="10" y="53"/>
                    <a:pt x="22" y="53"/>
                  </a:cubicBezTo>
                  <a:cubicBezTo>
                    <a:pt x="22" y="53"/>
                    <a:pt x="22" y="53"/>
                    <a:pt x="22" y="53"/>
                  </a:cubicBezTo>
                  <a:cubicBezTo>
                    <a:pt x="34" y="53"/>
                    <a:pt x="44" y="43"/>
                    <a:pt x="44" y="30"/>
                  </a:cubicBezTo>
                  <a:cubicBezTo>
                    <a:pt x="44" y="0"/>
                    <a:pt x="44" y="0"/>
                    <a:pt x="44" y="0"/>
                  </a:cubicBezTo>
                  <a:lnTo>
                    <a:pt x="0" y="0"/>
                  </a:lnTo>
                  <a:close/>
                  <a:moveTo>
                    <a:pt x="0" y="0"/>
                  </a:moveTo>
                  <a:cubicBezTo>
                    <a:pt x="0" y="0"/>
                    <a:pt x="0" y="0"/>
                    <a:pt x="0"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10" name="Freeform 26"/>
            <p:cNvSpPr>
              <a:spLocks noEditPoints="1"/>
            </p:cNvSpPr>
            <p:nvPr/>
          </p:nvSpPr>
          <p:spPr bwMode="auto">
            <a:xfrm>
              <a:off x="4425950" y="3776663"/>
              <a:ext cx="593725" cy="519112"/>
            </a:xfrm>
            <a:custGeom>
              <a:avLst/>
              <a:gdLst/>
              <a:ahLst/>
              <a:cxnLst>
                <a:cxn ang="0">
                  <a:pos x="327" y="159"/>
                </a:cxn>
                <a:cxn ang="0">
                  <a:pos x="312" y="142"/>
                </a:cxn>
                <a:cxn ang="0">
                  <a:pos x="312" y="138"/>
                </a:cxn>
                <a:cxn ang="0">
                  <a:pos x="284" y="26"/>
                </a:cxn>
                <a:cxn ang="0">
                  <a:pos x="254" y="0"/>
                </a:cxn>
                <a:cxn ang="0">
                  <a:pos x="254" y="0"/>
                </a:cxn>
                <a:cxn ang="0">
                  <a:pos x="244" y="1"/>
                </a:cxn>
                <a:cxn ang="0">
                  <a:pos x="235" y="4"/>
                </a:cxn>
                <a:cxn ang="0">
                  <a:pos x="213" y="34"/>
                </a:cxn>
                <a:cxn ang="0">
                  <a:pos x="212" y="35"/>
                </a:cxn>
                <a:cxn ang="0">
                  <a:pos x="201" y="74"/>
                </a:cxn>
                <a:cxn ang="0">
                  <a:pos x="154" y="82"/>
                </a:cxn>
                <a:cxn ang="0">
                  <a:pos x="140" y="90"/>
                </a:cxn>
                <a:cxn ang="0">
                  <a:pos x="111" y="77"/>
                </a:cxn>
                <a:cxn ang="0">
                  <a:pos x="99" y="35"/>
                </a:cxn>
                <a:cxn ang="0">
                  <a:pos x="99" y="34"/>
                </a:cxn>
                <a:cxn ang="0">
                  <a:pos x="76" y="4"/>
                </a:cxn>
                <a:cxn ang="0">
                  <a:pos x="68" y="1"/>
                </a:cxn>
                <a:cxn ang="0">
                  <a:pos x="58" y="0"/>
                </a:cxn>
                <a:cxn ang="0">
                  <a:pos x="58" y="0"/>
                </a:cxn>
                <a:cxn ang="0">
                  <a:pos x="22" y="26"/>
                </a:cxn>
                <a:cxn ang="0">
                  <a:pos x="3" y="117"/>
                </a:cxn>
                <a:cxn ang="0">
                  <a:pos x="14" y="148"/>
                </a:cxn>
                <a:cxn ang="0">
                  <a:pos x="14" y="289"/>
                </a:cxn>
                <a:cxn ang="0">
                  <a:pos x="37" y="312"/>
                </a:cxn>
                <a:cxn ang="0">
                  <a:pos x="59" y="289"/>
                </a:cxn>
                <a:cxn ang="0">
                  <a:pos x="59" y="156"/>
                </a:cxn>
                <a:cxn ang="0">
                  <a:pos x="79" y="134"/>
                </a:cxn>
                <a:cxn ang="0">
                  <a:pos x="86" y="99"/>
                </a:cxn>
                <a:cxn ang="0">
                  <a:pos x="152" y="125"/>
                </a:cxn>
                <a:cxn ang="0">
                  <a:pos x="154" y="126"/>
                </a:cxn>
                <a:cxn ang="0">
                  <a:pos x="170" y="115"/>
                </a:cxn>
                <a:cxn ang="0">
                  <a:pos x="225" y="96"/>
                </a:cxn>
                <a:cxn ang="0">
                  <a:pos x="233" y="134"/>
                </a:cxn>
                <a:cxn ang="0">
                  <a:pos x="249" y="154"/>
                </a:cxn>
                <a:cxn ang="0">
                  <a:pos x="260" y="154"/>
                </a:cxn>
                <a:cxn ang="0">
                  <a:pos x="273" y="139"/>
                </a:cxn>
                <a:cxn ang="0">
                  <a:pos x="253" y="71"/>
                </a:cxn>
                <a:cxn ang="0">
                  <a:pos x="258" y="68"/>
                </a:cxn>
                <a:cxn ang="0">
                  <a:pos x="279" y="142"/>
                </a:cxn>
                <a:cxn ang="0">
                  <a:pos x="264" y="159"/>
                </a:cxn>
                <a:cxn ang="0">
                  <a:pos x="232" y="159"/>
                </a:cxn>
                <a:cxn ang="0">
                  <a:pos x="232" y="253"/>
                </a:cxn>
                <a:cxn ang="0">
                  <a:pos x="359" y="253"/>
                </a:cxn>
                <a:cxn ang="0">
                  <a:pos x="359" y="159"/>
                </a:cxn>
                <a:cxn ang="0">
                  <a:pos x="327" y="159"/>
                </a:cxn>
                <a:cxn ang="0">
                  <a:pos x="275" y="159"/>
                </a:cxn>
                <a:cxn ang="0">
                  <a:pos x="284" y="152"/>
                </a:cxn>
                <a:cxn ang="0">
                  <a:pos x="296" y="157"/>
                </a:cxn>
                <a:cxn ang="0">
                  <a:pos x="299" y="157"/>
                </a:cxn>
                <a:cxn ang="0">
                  <a:pos x="308" y="152"/>
                </a:cxn>
                <a:cxn ang="0">
                  <a:pos x="316" y="159"/>
                </a:cxn>
                <a:cxn ang="0">
                  <a:pos x="275" y="159"/>
                </a:cxn>
                <a:cxn ang="0">
                  <a:pos x="275" y="159"/>
                </a:cxn>
                <a:cxn ang="0">
                  <a:pos x="275" y="159"/>
                </a:cxn>
              </a:cxnLst>
              <a:rect l="0" t="0" r="r" b="b"/>
              <a:pathLst>
                <a:path w="359" h="312">
                  <a:moveTo>
                    <a:pt x="327" y="159"/>
                  </a:moveTo>
                  <a:cubicBezTo>
                    <a:pt x="326" y="151"/>
                    <a:pt x="320" y="144"/>
                    <a:pt x="312" y="142"/>
                  </a:cubicBezTo>
                  <a:cubicBezTo>
                    <a:pt x="312" y="140"/>
                    <a:pt x="312" y="139"/>
                    <a:pt x="312" y="138"/>
                  </a:cubicBezTo>
                  <a:cubicBezTo>
                    <a:pt x="310" y="127"/>
                    <a:pt x="284" y="26"/>
                    <a:pt x="284" y="26"/>
                  </a:cubicBezTo>
                  <a:cubicBezTo>
                    <a:pt x="280" y="9"/>
                    <a:pt x="269" y="1"/>
                    <a:pt x="254" y="0"/>
                  </a:cubicBezTo>
                  <a:cubicBezTo>
                    <a:pt x="254" y="0"/>
                    <a:pt x="254" y="0"/>
                    <a:pt x="254" y="0"/>
                  </a:cubicBezTo>
                  <a:cubicBezTo>
                    <a:pt x="254" y="0"/>
                    <a:pt x="249" y="0"/>
                    <a:pt x="244" y="1"/>
                  </a:cubicBezTo>
                  <a:cubicBezTo>
                    <a:pt x="239" y="2"/>
                    <a:pt x="235" y="4"/>
                    <a:pt x="235" y="4"/>
                  </a:cubicBezTo>
                  <a:cubicBezTo>
                    <a:pt x="225" y="10"/>
                    <a:pt x="214" y="20"/>
                    <a:pt x="213" y="34"/>
                  </a:cubicBezTo>
                  <a:cubicBezTo>
                    <a:pt x="213" y="34"/>
                    <a:pt x="213" y="35"/>
                    <a:pt x="212" y="35"/>
                  </a:cubicBezTo>
                  <a:cubicBezTo>
                    <a:pt x="210" y="56"/>
                    <a:pt x="207" y="68"/>
                    <a:pt x="201" y="74"/>
                  </a:cubicBezTo>
                  <a:cubicBezTo>
                    <a:pt x="194" y="80"/>
                    <a:pt x="180" y="82"/>
                    <a:pt x="154" y="82"/>
                  </a:cubicBezTo>
                  <a:cubicBezTo>
                    <a:pt x="148" y="82"/>
                    <a:pt x="143" y="85"/>
                    <a:pt x="140" y="90"/>
                  </a:cubicBezTo>
                  <a:cubicBezTo>
                    <a:pt x="125" y="87"/>
                    <a:pt x="116" y="83"/>
                    <a:pt x="111" y="77"/>
                  </a:cubicBezTo>
                  <a:cubicBezTo>
                    <a:pt x="105" y="70"/>
                    <a:pt x="102" y="57"/>
                    <a:pt x="99" y="35"/>
                  </a:cubicBezTo>
                  <a:cubicBezTo>
                    <a:pt x="99" y="35"/>
                    <a:pt x="99" y="34"/>
                    <a:pt x="99" y="34"/>
                  </a:cubicBezTo>
                  <a:cubicBezTo>
                    <a:pt x="98" y="20"/>
                    <a:pt x="87" y="10"/>
                    <a:pt x="76" y="4"/>
                  </a:cubicBezTo>
                  <a:cubicBezTo>
                    <a:pt x="76" y="4"/>
                    <a:pt x="72" y="2"/>
                    <a:pt x="68" y="1"/>
                  </a:cubicBezTo>
                  <a:cubicBezTo>
                    <a:pt x="63" y="0"/>
                    <a:pt x="58" y="0"/>
                    <a:pt x="58" y="0"/>
                  </a:cubicBezTo>
                  <a:cubicBezTo>
                    <a:pt x="58" y="0"/>
                    <a:pt x="58" y="0"/>
                    <a:pt x="58" y="0"/>
                  </a:cubicBezTo>
                  <a:cubicBezTo>
                    <a:pt x="43" y="1"/>
                    <a:pt x="26" y="9"/>
                    <a:pt x="22" y="26"/>
                  </a:cubicBezTo>
                  <a:cubicBezTo>
                    <a:pt x="3" y="117"/>
                    <a:pt x="3" y="117"/>
                    <a:pt x="3" y="117"/>
                  </a:cubicBezTo>
                  <a:cubicBezTo>
                    <a:pt x="0" y="130"/>
                    <a:pt x="6" y="141"/>
                    <a:pt x="14" y="148"/>
                  </a:cubicBezTo>
                  <a:cubicBezTo>
                    <a:pt x="14" y="289"/>
                    <a:pt x="14" y="289"/>
                    <a:pt x="14" y="289"/>
                  </a:cubicBezTo>
                  <a:cubicBezTo>
                    <a:pt x="14" y="302"/>
                    <a:pt x="24" y="312"/>
                    <a:pt x="37" y="312"/>
                  </a:cubicBezTo>
                  <a:cubicBezTo>
                    <a:pt x="49" y="312"/>
                    <a:pt x="59" y="302"/>
                    <a:pt x="59" y="289"/>
                  </a:cubicBezTo>
                  <a:cubicBezTo>
                    <a:pt x="59" y="156"/>
                    <a:pt x="59" y="156"/>
                    <a:pt x="59" y="156"/>
                  </a:cubicBezTo>
                  <a:cubicBezTo>
                    <a:pt x="68" y="152"/>
                    <a:pt x="76" y="145"/>
                    <a:pt x="79" y="134"/>
                  </a:cubicBezTo>
                  <a:cubicBezTo>
                    <a:pt x="86" y="99"/>
                    <a:pt x="86" y="99"/>
                    <a:pt x="86" y="99"/>
                  </a:cubicBezTo>
                  <a:cubicBezTo>
                    <a:pt x="98" y="113"/>
                    <a:pt x="117" y="121"/>
                    <a:pt x="152" y="125"/>
                  </a:cubicBezTo>
                  <a:cubicBezTo>
                    <a:pt x="153" y="126"/>
                    <a:pt x="154" y="126"/>
                    <a:pt x="154" y="126"/>
                  </a:cubicBezTo>
                  <a:cubicBezTo>
                    <a:pt x="161" y="126"/>
                    <a:pt x="168" y="121"/>
                    <a:pt x="170" y="115"/>
                  </a:cubicBezTo>
                  <a:cubicBezTo>
                    <a:pt x="197" y="113"/>
                    <a:pt x="214" y="108"/>
                    <a:pt x="225" y="96"/>
                  </a:cubicBezTo>
                  <a:cubicBezTo>
                    <a:pt x="233" y="134"/>
                    <a:pt x="233" y="134"/>
                    <a:pt x="233" y="134"/>
                  </a:cubicBezTo>
                  <a:cubicBezTo>
                    <a:pt x="235" y="143"/>
                    <a:pt x="241" y="150"/>
                    <a:pt x="249" y="154"/>
                  </a:cubicBezTo>
                  <a:cubicBezTo>
                    <a:pt x="260" y="154"/>
                    <a:pt x="260" y="154"/>
                    <a:pt x="260" y="154"/>
                  </a:cubicBezTo>
                  <a:cubicBezTo>
                    <a:pt x="262" y="148"/>
                    <a:pt x="267" y="142"/>
                    <a:pt x="273" y="139"/>
                  </a:cubicBezTo>
                  <a:cubicBezTo>
                    <a:pt x="267" y="113"/>
                    <a:pt x="259" y="86"/>
                    <a:pt x="253" y="71"/>
                  </a:cubicBezTo>
                  <a:cubicBezTo>
                    <a:pt x="248" y="62"/>
                    <a:pt x="255" y="59"/>
                    <a:pt x="258" y="68"/>
                  </a:cubicBezTo>
                  <a:cubicBezTo>
                    <a:pt x="261" y="77"/>
                    <a:pt x="274" y="116"/>
                    <a:pt x="279" y="142"/>
                  </a:cubicBezTo>
                  <a:cubicBezTo>
                    <a:pt x="271" y="144"/>
                    <a:pt x="265" y="151"/>
                    <a:pt x="264" y="159"/>
                  </a:cubicBezTo>
                  <a:cubicBezTo>
                    <a:pt x="232" y="159"/>
                    <a:pt x="232" y="159"/>
                    <a:pt x="232" y="159"/>
                  </a:cubicBezTo>
                  <a:cubicBezTo>
                    <a:pt x="232" y="253"/>
                    <a:pt x="232" y="253"/>
                    <a:pt x="232" y="253"/>
                  </a:cubicBezTo>
                  <a:cubicBezTo>
                    <a:pt x="359" y="253"/>
                    <a:pt x="359" y="253"/>
                    <a:pt x="359" y="253"/>
                  </a:cubicBezTo>
                  <a:cubicBezTo>
                    <a:pt x="359" y="159"/>
                    <a:pt x="359" y="159"/>
                    <a:pt x="359" y="159"/>
                  </a:cubicBezTo>
                  <a:lnTo>
                    <a:pt x="327" y="159"/>
                  </a:lnTo>
                  <a:close/>
                  <a:moveTo>
                    <a:pt x="275" y="159"/>
                  </a:moveTo>
                  <a:cubicBezTo>
                    <a:pt x="277" y="155"/>
                    <a:pt x="280" y="153"/>
                    <a:pt x="284" y="152"/>
                  </a:cubicBezTo>
                  <a:cubicBezTo>
                    <a:pt x="287" y="155"/>
                    <a:pt x="291" y="157"/>
                    <a:pt x="296" y="157"/>
                  </a:cubicBezTo>
                  <a:cubicBezTo>
                    <a:pt x="297" y="157"/>
                    <a:pt x="298" y="157"/>
                    <a:pt x="299" y="157"/>
                  </a:cubicBezTo>
                  <a:cubicBezTo>
                    <a:pt x="302" y="156"/>
                    <a:pt x="305" y="154"/>
                    <a:pt x="308" y="152"/>
                  </a:cubicBezTo>
                  <a:cubicBezTo>
                    <a:pt x="312" y="153"/>
                    <a:pt x="315" y="155"/>
                    <a:pt x="316" y="159"/>
                  </a:cubicBezTo>
                  <a:lnTo>
                    <a:pt x="275" y="159"/>
                  </a:lnTo>
                  <a:close/>
                  <a:moveTo>
                    <a:pt x="275" y="159"/>
                  </a:moveTo>
                  <a:cubicBezTo>
                    <a:pt x="275" y="159"/>
                    <a:pt x="275" y="159"/>
                    <a:pt x="275" y="159"/>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grpSp>
      <p:sp>
        <p:nvSpPr>
          <p:cNvPr id="111" name="TextBox 110"/>
          <p:cNvSpPr txBox="1"/>
          <p:nvPr/>
        </p:nvSpPr>
        <p:spPr>
          <a:xfrm>
            <a:off x="3507697" y="2578132"/>
            <a:ext cx="1186776" cy="1015663"/>
          </a:xfrm>
          <a:prstGeom prst="rect">
            <a:avLst/>
          </a:prstGeom>
          <a:noFill/>
        </p:spPr>
        <p:txBody>
          <a:bodyPr wrap="square" rtlCol="0">
            <a:spAutoFit/>
          </a:bodyPr>
          <a:lstStyle/>
          <a:p>
            <a:r>
              <a:rPr lang="tr-TR" sz="1200" dirty="0">
                <a:solidFill>
                  <a:schemeClr val="bg1"/>
                </a:solidFill>
              </a:rPr>
              <a:t>Improve and develop product qual</a:t>
            </a:r>
            <a:r>
              <a:rPr lang="en-US" sz="1200" dirty="0" err="1">
                <a:solidFill>
                  <a:schemeClr val="bg1"/>
                </a:solidFill>
              </a:rPr>
              <a:t>i</a:t>
            </a:r>
            <a:r>
              <a:rPr lang="tr-TR" sz="1200" dirty="0">
                <a:solidFill>
                  <a:schemeClr val="bg1"/>
                </a:solidFill>
              </a:rPr>
              <a:t>ty </a:t>
            </a:r>
            <a:r>
              <a:rPr lang="en-US" sz="1200" dirty="0">
                <a:solidFill>
                  <a:schemeClr val="bg1"/>
                </a:solidFill>
              </a:rPr>
              <a:t>i</a:t>
            </a:r>
            <a:r>
              <a:rPr lang="tr-TR" sz="1200" dirty="0">
                <a:solidFill>
                  <a:schemeClr val="bg1"/>
                </a:solidFill>
              </a:rPr>
              <a:t>n Iron and Steel sector</a:t>
            </a:r>
            <a:endParaRPr lang="en-US" sz="900" dirty="0">
              <a:solidFill>
                <a:schemeClr val="bg1"/>
              </a:solidFill>
            </a:endParaRPr>
          </a:p>
        </p:txBody>
      </p:sp>
      <p:cxnSp>
        <p:nvCxnSpPr>
          <p:cNvPr id="123" name="Straight Connector 122"/>
          <p:cNvCxnSpPr/>
          <p:nvPr/>
        </p:nvCxnSpPr>
        <p:spPr>
          <a:xfrm>
            <a:off x="4814851" y="1878045"/>
            <a:ext cx="0" cy="140017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5270811" y="1621708"/>
            <a:ext cx="522700" cy="740492"/>
            <a:chOff x="6932612" y="3789363"/>
            <a:chExt cx="571500" cy="809625"/>
          </a:xfrm>
          <a:solidFill>
            <a:schemeClr val="accent4"/>
          </a:solidFill>
        </p:grpSpPr>
        <p:sp>
          <p:nvSpPr>
            <p:cNvPr id="130" name="Freeform 5"/>
            <p:cNvSpPr>
              <a:spLocks noEditPoints="1"/>
            </p:cNvSpPr>
            <p:nvPr/>
          </p:nvSpPr>
          <p:spPr bwMode="auto">
            <a:xfrm>
              <a:off x="6932612" y="3948113"/>
              <a:ext cx="430213" cy="609600"/>
            </a:xfrm>
            <a:custGeom>
              <a:avLst/>
              <a:gdLst/>
              <a:ahLst/>
              <a:cxnLst>
                <a:cxn ang="0">
                  <a:pos x="17" y="167"/>
                </a:cxn>
                <a:cxn ang="0">
                  <a:pos x="18" y="167"/>
                </a:cxn>
                <a:cxn ang="0">
                  <a:pos x="36" y="150"/>
                </a:cxn>
                <a:cxn ang="0">
                  <a:pos x="41" y="85"/>
                </a:cxn>
                <a:cxn ang="0">
                  <a:pos x="75" y="61"/>
                </a:cxn>
                <a:cxn ang="0">
                  <a:pos x="75" y="155"/>
                </a:cxn>
                <a:cxn ang="0">
                  <a:pos x="78" y="168"/>
                </a:cxn>
                <a:cxn ang="0">
                  <a:pos x="40" y="327"/>
                </a:cxn>
                <a:cxn ang="0">
                  <a:pos x="56" y="353"/>
                </a:cxn>
                <a:cxn ang="0">
                  <a:pos x="61" y="353"/>
                </a:cxn>
                <a:cxn ang="0">
                  <a:pos x="82" y="337"/>
                </a:cxn>
                <a:cxn ang="0">
                  <a:pos x="118" y="186"/>
                </a:cxn>
                <a:cxn ang="0">
                  <a:pos x="160" y="205"/>
                </a:cxn>
                <a:cxn ang="0">
                  <a:pos x="156" y="262"/>
                </a:cxn>
                <a:cxn ang="0">
                  <a:pos x="176" y="284"/>
                </a:cxn>
                <a:cxn ang="0">
                  <a:pos x="177" y="284"/>
                </a:cxn>
                <a:cxn ang="0">
                  <a:pos x="199" y="264"/>
                </a:cxn>
                <a:cxn ang="0">
                  <a:pos x="203" y="194"/>
                </a:cxn>
                <a:cxn ang="0">
                  <a:pos x="191" y="173"/>
                </a:cxn>
                <a:cxn ang="0">
                  <a:pos x="132" y="145"/>
                </a:cxn>
                <a:cxn ang="0">
                  <a:pos x="132" y="83"/>
                </a:cxn>
                <a:cxn ang="0">
                  <a:pos x="153" y="107"/>
                </a:cxn>
                <a:cxn ang="0">
                  <a:pos x="164" y="113"/>
                </a:cxn>
                <a:cxn ang="0">
                  <a:pos x="227" y="121"/>
                </a:cxn>
                <a:cxn ang="0">
                  <a:pos x="229" y="121"/>
                </a:cxn>
                <a:cxn ang="0">
                  <a:pos x="247" y="105"/>
                </a:cxn>
                <a:cxn ang="0">
                  <a:pos x="231" y="85"/>
                </a:cxn>
                <a:cxn ang="0">
                  <a:pos x="175" y="79"/>
                </a:cxn>
                <a:cxn ang="0">
                  <a:pos x="130" y="25"/>
                </a:cxn>
                <a:cxn ang="0">
                  <a:pos x="124" y="16"/>
                </a:cxn>
                <a:cxn ang="0">
                  <a:pos x="104" y="0"/>
                </a:cxn>
                <a:cxn ang="0">
                  <a:pos x="86" y="9"/>
                </a:cxn>
                <a:cxn ang="0">
                  <a:pos x="14" y="61"/>
                </a:cxn>
                <a:cxn ang="0">
                  <a:pos x="6" y="74"/>
                </a:cxn>
                <a:cxn ang="0">
                  <a:pos x="0" y="148"/>
                </a:cxn>
                <a:cxn ang="0">
                  <a:pos x="17" y="167"/>
                </a:cxn>
                <a:cxn ang="0">
                  <a:pos x="17" y="167"/>
                </a:cxn>
                <a:cxn ang="0">
                  <a:pos x="17" y="167"/>
                </a:cxn>
              </a:cxnLst>
              <a:rect l="0" t="0" r="r" b="b"/>
              <a:pathLst>
                <a:path w="248" h="353">
                  <a:moveTo>
                    <a:pt x="17" y="167"/>
                  </a:moveTo>
                  <a:cubicBezTo>
                    <a:pt x="17" y="167"/>
                    <a:pt x="18" y="167"/>
                    <a:pt x="18" y="167"/>
                  </a:cubicBezTo>
                  <a:cubicBezTo>
                    <a:pt x="27" y="167"/>
                    <a:pt x="35" y="160"/>
                    <a:pt x="36" y="150"/>
                  </a:cubicBezTo>
                  <a:cubicBezTo>
                    <a:pt x="41" y="85"/>
                    <a:pt x="41" y="85"/>
                    <a:pt x="41" y="85"/>
                  </a:cubicBezTo>
                  <a:cubicBezTo>
                    <a:pt x="75" y="61"/>
                    <a:pt x="75" y="61"/>
                    <a:pt x="75" y="61"/>
                  </a:cubicBezTo>
                  <a:cubicBezTo>
                    <a:pt x="75" y="155"/>
                    <a:pt x="75" y="155"/>
                    <a:pt x="75" y="155"/>
                  </a:cubicBezTo>
                  <a:cubicBezTo>
                    <a:pt x="75" y="160"/>
                    <a:pt x="76" y="164"/>
                    <a:pt x="78" y="168"/>
                  </a:cubicBezTo>
                  <a:cubicBezTo>
                    <a:pt x="40" y="327"/>
                    <a:pt x="40" y="327"/>
                    <a:pt x="40" y="327"/>
                  </a:cubicBezTo>
                  <a:cubicBezTo>
                    <a:pt x="37" y="338"/>
                    <a:pt x="44" y="350"/>
                    <a:pt x="56" y="353"/>
                  </a:cubicBezTo>
                  <a:cubicBezTo>
                    <a:pt x="58" y="353"/>
                    <a:pt x="59" y="353"/>
                    <a:pt x="61" y="353"/>
                  </a:cubicBezTo>
                  <a:cubicBezTo>
                    <a:pt x="71" y="353"/>
                    <a:pt x="79" y="347"/>
                    <a:pt x="82" y="337"/>
                  </a:cubicBezTo>
                  <a:cubicBezTo>
                    <a:pt x="118" y="186"/>
                    <a:pt x="118" y="186"/>
                    <a:pt x="118" y="186"/>
                  </a:cubicBezTo>
                  <a:cubicBezTo>
                    <a:pt x="160" y="205"/>
                    <a:pt x="160" y="205"/>
                    <a:pt x="160" y="205"/>
                  </a:cubicBezTo>
                  <a:cubicBezTo>
                    <a:pt x="156" y="262"/>
                    <a:pt x="156" y="262"/>
                    <a:pt x="156" y="262"/>
                  </a:cubicBezTo>
                  <a:cubicBezTo>
                    <a:pt x="155" y="273"/>
                    <a:pt x="164" y="284"/>
                    <a:pt x="176" y="284"/>
                  </a:cubicBezTo>
                  <a:cubicBezTo>
                    <a:pt x="176" y="284"/>
                    <a:pt x="177" y="284"/>
                    <a:pt x="177" y="284"/>
                  </a:cubicBezTo>
                  <a:cubicBezTo>
                    <a:pt x="189" y="284"/>
                    <a:pt x="198" y="276"/>
                    <a:pt x="199" y="264"/>
                  </a:cubicBezTo>
                  <a:cubicBezTo>
                    <a:pt x="203" y="194"/>
                    <a:pt x="203" y="194"/>
                    <a:pt x="203" y="194"/>
                  </a:cubicBezTo>
                  <a:cubicBezTo>
                    <a:pt x="204" y="185"/>
                    <a:pt x="199" y="177"/>
                    <a:pt x="191" y="173"/>
                  </a:cubicBezTo>
                  <a:cubicBezTo>
                    <a:pt x="132" y="145"/>
                    <a:pt x="132" y="145"/>
                    <a:pt x="132" y="145"/>
                  </a:cubicBezTo>
                  <a:cubicBezTo>
                    <a:pt x="132" y="83"/>
                    <a:pt x="132" y="83"/>
                    <a:pt x="132" y="83"/>
                  </a:cubicBezTo>
                  <a:cubicBezTo>
                    <a:pt x="153" y="107"/>
                    <a:pt x="153" y="107"/>
                    <a:pt x="153" y="107"/>
                  </a:cubicBezTo>
                  <a:cubicBezTo>
                    <a:pt x="156" y="111"/>
                    <a:pt x="160" y="113"/>
                    <a:pt x="164" y="113"/>
                  </a:cubicBezTo>
                  <a:cubicBezTo>
                    <a:pt x="227" y="121"/>
                    <a:pt x="227" y="121"/>
                    <a:pt x="227" y="121"/>
                  </a:cubicBezTo>
                  <a:cubicBezTo>
                    <a:pt x="228" y="121"/>
                    <a:pt x="228" y="121"/>
                    <a:pt x="229" y="121"/>
                  </a:cubicBezTo>
                  <a:cubicBezTo>
                    <a:pt x="238" y="121"/>
                    <a:pt x="246" y="114"/>
                    <a:pt x="247" y="105"/>
                  </a:cubicBezTo>
                  <a:cubicBezTo>
                    <a:pt x="248" y="95"/>
                    <a:pt x="241" y="86"/>
                    <a:pt x="231" y="85"/>
                  </a:cubicBezTo>
                  <a:cubicBezTo>
                    <a:pt x="175" y="79"/>
                    <a:pt x="175" y="79"/>
                    <a:pt x="175" y="79"/>
                  </a:cubicBezTo>
                  <a:cubicBezTo>
                    <a:pt x="130" y="25"/>
                    <a:pt x="130" y="25"/>
                    <a:pt x="130" y="25"/>
                  </a:cubicBezTo>
                  <a:cubicBezTo>
                    <a:pt x="129" y="21"/>
                    <a:pt x="127" y="18"/>
                    <a:pt x="124" y="16"/>
                  </a:cubicBezTo>
                  <a:cubicBezTo>
                    <a:pt x="122" y="7"/>
                    <a:pt x="113" y="0"/>
                    <a:pt x="104" y="0"/>
                  </a:cubicBezTo>
                  <a:cubicBezTo>
                    <a:pt x="96" y="0"/>
                    <a:pt x="90" y="3"/>
                    <a:pt x="86" y="9"/>
                  </a:cubicBezTo>
                  <a:cubicBezTo>
                    <a:pt x="14" y="61"/>
                    <a:pt x="14" y="61"/>
                    <a:pt x="14" y="61"/>
                  </a:cubicBezTo>
                  <a:cubicBezTo>
                    <a:pt x="9" y="64"/>
                    <a:pt x="7" y="69"/>
                    <a:pt x="6" y="74"/>
                  </a:cubicBezTo>
                  <a:cubicBezTo>
                    <a:pt x="0" y="148"/>
                    <a:pt x="0" y="148"/>
                    <a:pt x="0" y="148"/>
                  </a:cubicBezTo>
                  <a:cubicBezTo>
                    <a:pt x="0" y="157"/>
                    <a:pt x="7" y="166"/>
                    <a:pt x="17" y="167"/>
                  </a:cubicBezTo>
                  <a:close/>
                  <a:moveTo>
                    <a:pt x="17" y="167"/>
                  </a:moveTo>
                  <a:cubicBezTo>
                    <a:pt x="17" y="167"/>
                    <a:pt x="17" y="167"/>
                    <a:pt x="17" y="167"/>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31" name="Freeform 6"/>
            <p:cNvSpPr>
              <a:spLocks noEditPoints="1"/>
            </p:cNvSpPr>
            <p:nvPr/>
          </p:nvSpPr>
          <p:spPr bwMode="auto">
            <a:xfrm>
              <a:off x="7067550" y="3789363"/>
              <a:ext cx="152400" cy="152400"/>
            </a:xfrm>
            <a:custGeom>
              <a:avLst/>
              <a:gdLst/>
              <a:ahLst/>
              <a:cxnLst>
                <a:cxn ang="0">
                  <a:pos x="88" y="44"/>
                </a:cxn>
                <a:cxn ang="0">
                  <a:pos x="44" y="88"/>
                </a:cxn>
                <a:cxn ang="0">
                  <a:pos x="0" y="44"/>
                </a:cxn>
                <a:cxn ang="0">
                  <a:pos x="44" y="0"/>
                </a:cxn>
                <a:cxn ang="0">
                  <a:pos x="88" y="44"/>
                </a:cxn>
                <a:cxn ang="0">
                  <a:pos x="88" y="44"/>
                </a:cxn>
                <a:cxn ang="0">
                  <a:pos x="88" y="44"/>
                </a:cxn>
              </a:cxnLst>
              <a:rect l="0" t="0" r="r" b="b"/>
              <a:pathLst>
                <a:path w="88" h="88">
                  <a:moveTo>
                    <a:pt x="88" y="44"/>
                  </a:moveTo>
                  <a:cubicBezTo>
                    <a:pt x="88" y="69"/>
                    <a:pt x="68" y="88"/>
                    <a:pt x="44" y="88"/>
                  </a:cubicBezTo>
                  <a:cubicBezTo>
                    <a:pt x="20" y="88"/>
                    <a:pt x="0" y="69"/>
                    <a:pt x="0" y="44"/>
                  </a:cubicBezTo>
                  <a:cubicBezTo>
                    <a:pt x="0" y="20"/>
                    <a:pt x="20" y="0"/>
                    <a:pt x="44" y="0"/>
                  </a:cubicBezTo>
                  <a:cubicBezTo>
                    <a:pt x="68" y="0"/>
                    <a:pt x="88" y="20"/>
                    <a:pt x="88" y="44"/>
                  </a:cubicBezTo>
                  <a:close/>
                  <a:moveTo>
                    <a:pt x="88" y="44"/>
                  </a:moveTo>
                  <a:cubicBezTo>
                    <a:pt x="88" y="44"/>
                    <a:pt x="88" y="44"/>
                    <a:pt x="88" y="44"/>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sp>
          <p:nvSpPr>
            <p:cNvPr id="132" name="Freeform 7"/>
            <p:cNvSpPr>
              <a:spLocks noEditPoints="1"/>
            </p:cNvSpPr>
            <p:nvPr/>
          </p:nvSpPr>
          <p:spPr bwMode="auto">
            <a:xfrm>
              <a:off x="6932612" y="4203700"/>
              <a:ext cx="571500" cy="395288"/>
            </a:xfrm>
            <a:custGeom>
              <a:avLst/>
              <a:gdLst/>
              <a:ahLst/>
              <a:cxnLst>
                <a:cxn ang="0">
                  <a:pos x="330" y="0"/>
                </a:cxn>
                <a:cxn ang="0">
                  <a:pos x="278" y="16"/>
                </a:cxn>
                <a:cxn ang="0">
                  <a:pos x="290" y="29"/>
                </a:cxn>
                <a:cxn ang="0">
                  <a:pos x="232" y="74"/>
                </a:cxn>
                <a:cxn ang="0">
                  <a:pos x="230" y="80"/>
                </a:cxn>
                <a:cxn ang="0">
                  <a:pos x="230" y="144"/>
                </a:cxn>
                <a:cxn ang="0">
                  <a:pos x="122" y="144"/>
                </a:cxn>
                <a:cxn ang="0">
                  <a:pos x="115" y="151"/>
                </a:cxn>
                <a:cxn ang="0">
                  <a:pos x="115" y="215"/>
                </a:cxn>
                <a:cxn ang="0">
                  <a:pos x="7" y="215"/>
                </a:cxn>
                <a:cxn ang="0">
                  <a:pos x="0" y="222"/>
                </a:cxn>
                <a:cxn ang="0">
                  <a:pos x="7" y="229"/>
                </a:cxn>
                <a:cxn ang="0">
                  <a:pos x="122" y="229"/>
                </a:cxn>
                <a:cxn ang="0">
                  <a:pos x="129" y="222"/>
                </a:cxn>
                <a:cxn ang="0">
                  <a:pos x="129" y="158"/>
                </a:cxn>
                <a:cxn ang="0">
                  <a:pos x="237" y="158"/>
                </a:cxn>
                <a:cxn ang="0">
                  <a:pos x="244" y="151"/>
                </a:cxn>
                <a:cxn ang="0">
                  <a:pos x="244" y="83"/>
                </a:cxn>
                <a:cxn ang="0">
                  <a:pos x="300" y="39"/>
                </a:cxn>
                <a:cxn ang="0">
                  <a:pos x="314" y="52"/>
                </a:cxn>
                <a:cxn ang="0">
                  <a:pos x="330" y="0"/>
                </a:cxn>
                <a:cxn ang="0">
                  <a:pos x="330" y="0"/>
                </a:cxn>
                <a:cxn ang="0">
                  <a:pos x="330" y="0"/>
                </a:cxn>
              </a:cxnLst>
              <a:rect l="0" t="0" r="r" b="b"/>
              <a:pathLst>
                <a:path w="330" h="229">
                  <a:moveTo>
                    <a:pt x="330" y="0"/>
                  </a:moveTo>
                  <a:cubicBezTo>
                    <a:pt x="278" y="16"/>
                    <a:pt x="278" y="16"/>
                    <a:pt x="278" y="16"/>
                  </a:cubicBezTo>
                  <a:cubicBezTo>
                    <a:pt x="290" y="29"/>
                    <a:pt x="290" y="29"/>
                    <a:pt x="290" y="29"/>
                  </a:cubicBezTo>
                  <a:cubicBezTo>
                    <a:pt x="232" y="74"/>
                    <a:pt x="232" y="74"/>
                    <a:pt x="232" y="74"/>
                  </a:cubicBezTo>
                  <a:cubicBezTo>
                    <a:pt x="231" y="76"/>
                    <a:pt x="230" y="78"/>
                    <a:pt x="230" y="80"/>
                  </a:cubicBezTo>
                  <a:cubicBezTo>
                    <a:pt x="230" y="144"/>
                    <a:pt x="230" y="144"/>
                    <a:pt x="230" y="144"/>
                  </a:cubicBezTo>
                  <a:cubicBezTo>
                    <a:pt x="122" y="144"/>
                    <a:pt x="122" y="144"/>
                    <a:pt x="122" y="144"/>
                  </a:cubicBezTo>
                  <a:cubicBezTo>
                    <a:pt x="118" y="144"/>
                    <a:pt x="115" y="147"/>
                    <a:pt x="115" y="151"/>
                  </a:cubicBezTo>
                  <a:cubicBezTo>
                    <a:pt x="115" y="215"/>
                    <a:pt x="115" y="215"/>
                    <a:pt x="115" y="215"/>
                  </a:cubicBezTo>
                  <a:cubicBezTo>
                    <a:pt x="7" y="215"/>
                    <a:pt x="7" y="215"/>
                    <a:pt x="7" y="215"/>
                  </a:cubicBezTo>
                  <a:cubicBezTo>
                    <a:pt x="3" y="215"/>
                    <a:pt x="0" y="218"/>
                    <a:pt x="0" y="222"/>
                  </a:cubicBezTo>
                  <a:cubicBezTo>
                    <a:pt x="0" y="226"/>
                    <a:pt x="3" y="229"/>
                    <a:pt x="7" y="229"/>
                  </a:cubicBezTo>
                  <a:cubicBezTo>
                    <a:pt x="122" y="229"/>
                    <a:pt x="122" y="229"/>
                    <a:pt x="122" y="229"/>
                  </a:cubicBezTo>
                  <a:cubicBezTo>
                    <a:pt x="126" y="229"/>
                    <a:pt x="129" y="226"/>
                    <a:pt x="129" y="222"/>
                  </a:cubicBezTo>
                  <a:cubicBezTo>
                    <a:pt x="129" y="158"/>
                    <a:pt x="129" y="158"/>
                    <a:pt x="129" y="158"/>
                  </a:cubicBezTo>
                  <a:cubicBezTo>
                    <a:pt x="237" y="158"/>
                    <a:pt x="237" y="158"/>
                    <a:pt x="237" y="158"/>
                  </a:cubicBezTo>
                  <a:cubicBezTo>
                    <a:pt x="241" y="158"/>
                    <a:pt x="244" y="155"/>
                    <a:pt x="244" y="151"/>
                  </a:cubicBezTo>
                  <a:cubicBezTo>
                    <a:pt x="244" y="83"/>
                    <a:pt x="244" y="83"/>
                    <a:pt x="244" y="83"/>
                  </a:cubicBezTo>
                  <a:cubicBezTo>
                    <a:pt x="300" y="39"/>
                    <a:pt x="300" y="39"/>
                    <a:pt x="300" y="39"/>
                  </a:cubicBezTo>
                  <a:cubicBezTo>
                    <a:pt x="314" y="52"/>
                    <a:pt x="314" y="52"/>
                    <a:pt x="314" y="52"/>
                  </a:cubicBezTo>
                  <a:lnTo>
                    <a:pt x="330" y="0"/>
                  </a:lnTo>
                  <a:close/>
                  <a:moveTo>
                    <a:pt x="330" y="0"/>
                  </a:moveTo>
                  <a:cubicBezTo>
                    <a:pt x="330" y="0"/>
                    <a:pt x="330" y="0"/>
                    <a:pt x="330" y="0"/>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500"/>
            </a:p>
          </p:txBody>
        </p:sp>
      </p:grpSp>
      <p:sp>
        <p:nvSpPr>
          <p:cNvPr id="133" name="TextBox 132"/>
          <p:cNvSpPr txBox="1"/>
          <p:nvPr/>
        </p:nvSpPr>
        <p:spPr>
          <a:xfrm>
            <a:off x="4934161" y="2608434"/>
            <a:ext cx="1186776" cy="1754326"/>
          </a:xfrm>
          <a:prstGeom prst="rect">
            <a:avLst/>
          </a:prstGeom>
          <a:noFill/>
        </p:spPr>
        <p:txBody>
          <a:bodyPr wrap="square" rtlCol="0">
            <a:spAutoFit/>
          </a:bodyPr>
          <a:lstStyle/>
          <a:p>
            <a:r>
              <a:rPr lang="en-US" sz="1200" dirty="0">
                <a:solidFill>
                  <a:schemeClr val="bg1"/>
                </a:solidFill>
              </a:rPr>
              <a:t>Become a center for excellence in R&amp;D of value added products in Iron and Steel sector, and in metal alloys</a:t>
            </a:r>
          </a:p>
        </p:txBody>
      </p:sp>
    </p:spTree>
    <p:extLst>
      <p:ext uri="{BB962C8B-B14F-4D97-AF65-F5344CB8AC3E}">
        <p14:creationId xmlns:p14="http://schemas.microsoft.com/office/powerpoint/2010/main" val="824982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2" presetClass="entr" presetSubtype="4" accel="20000" decel="2000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additive="base">
                                        <p:cTn id="12" dur="500" fill="hold"/>
                                        <p:tgtEl>
                                          <p:spTgt spid="92"/>
                                        </p:tgtEl>
                                        <p:attrNameLst>
                                          <p:attrName>ppt_x</p:attrName>
                                        </p:attrNameLst>
                                      </p:cBhvr>
                                      <p:tavLst>
                                        <p:tav tm="0">
                                          <p:val>
                                            <p:strVal val="#ppt_x"/>
                                          </p:val>
                                        </p:tav>
                                        <p:tav tm="100000">
                                          <p:val>
                                            <p:strVal val="#ppt_x"/>
                                          </p:val>
                                        </p:tav>
                                      </p:tavLst>
                                    </p:anim>
                                    <p:anim calcmode="lin" valueType="num">
                                      <p:cBhvr additive="base">
                                        <p:cTn id="13" dur="500" fill="hold"/>
                                        <p:tgtEl>
                                          <p:spTgt spid="9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up)">
                                      <p:cBhvr>
                                        <p:cTn id="17" dur="500"/>
                                        <p:tgtEl>
                                          <p:spTgt spid="93"/>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p:cTn id="21" dur="500" fill="hold"/>
                                        <p:tgtEl>
                                          <p:spTgt spid="94"/>
                                        </p:tgtEl>
                                        <p:attrNameLst>
                                          <p:attrName>ppt_w</p:attrName>
                                        </p:attrNameLst>
                                      </p:cBhvr>
                                      <p:tavLst>
                                        <p:tav tm="0">
                                          <p:val>
                                            <p:fltVal val="0"/>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animEffect transition="in" filter="fade">
                                      <p:cBhvr>
                                        <p:cTn id="23" dur="500"/>
                                        <p:tgtEl>
                                          <p:spTgt spid="94"/>
                                        </p:tgtEl>
                                      </p:cBhvr>
                                    </p:animEffect>
                                  </p:childTnLst>
                                </p:cTn>
                              </p:par>
                              <p:par>
                                <p:cTn id="24" presetID="2" presetClass="entr" presetSubtype="4" accel="20000" decel="20000" fill="hold" grpId="0" nodeType="withEffect">
                                  <p:stCondLst>
                                    <p:cond delay="0"/>
                                  </p:stCondLst>
                                  <p:childTnLst>
                                    <p:set>
                                      <p:cBhvr>
                                        <p:cTn id="25" dur="1" fill="hold">
                                          <p:stCondLst>
                                            <p:cond delay="0"/>
                                          </p:stCondLst>
                                        </p:cTn>
                                        <p:tgtEl>
                                          <p:spTgt spid="104"/>
                                        </p:tgtEl>
                                        <p:attrNameLst>
                                          <p:attrName>style.visibility</p:attrName>
                                        </p:attrNameLst>
                                      </p:cBhvr>
                                      <p:to>
                                        <p:strVal val="visible"/>
                                      </p:to>
                                    </p:set>
                                    <p:anim calcmode="lin" valueType="num">
                                      <p:cBhvr additive="base">
                                        <p:cTn id="26" dur="500" fill="hold"/>
                                        <p:tgtEl>
                                          <p:spTgt spid="104"/>
                                        </p:tgtEl>
                                        <p:attrNameLst>
                                          <p:attrName>ppt_x</p:attrName>
                                        </p:attrNameLst>
                                      </p:cBhvr>
                                      <p:tavLst>
                                        <p:tav tm="0">
                                          <p:val>
                                            <p:strVal val="#ppt_x"/>
                                          </p:val>
                                        </p:tav>
                                        <p:tav tm="100000">
                                          <p:val>
                                            <p:strVal val="#ppt_x"/>
                                          </p:val>
                                        </p:tav>
                                      </p:tavLst>
                                    </p:anim>
                                    <p:anim calcmode="lin" valueType="num">
                                      <p:cBhvr additive="base">
                                        <p:cTn id="27" dur="500" fill="hold"/>
                                        <p:tgtEl>
                                          <p:spTgt spid="10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up)">
                                      <p:cBhvr>
                                        <p:cTn id="31" dur="500"/>
                                        <p:tgtEl>
                                          <p:spTgt spid="10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500" fill="hold"/>
                                        <p:tgtEl>
                                          <p:spTgt spid="106"/>
                                        </p:tgtEl>
                                        <p:attrNameLst>
                                          <p:attrName>ppt_w</p:attrName>
                                        </p:attrNameLst>
                                      </p:cBhvr>
                                      <p:tavLst>
                                        <p:tav tm="0">
                                          <p:val>
                                            <p:fltVal val="0"/>
                                          </p:val>
                                        </p:tav>
                                        <p:tav tm="100000">
                                          <p:val>
                                            <p:strVal val="#ppt_w"/>
                                          </p:val>
                                        </p:tav>
                                      </p:tavLst>
                                    </p:anim>
                                    <p:anim calcmode="lin" valueType="num">
                                      <p:cBhvr>
                                        <p:cTn id="36" dur="500" fill="hold"/>
                                        <p:tgtEl>
                                          <p:spTgt spid="106"/>
                                        </p:tgtEl>
                                        <p:attrNameLst>
                                          <p:attrName>ppt_h</p:attrName>
                                        </p:attrNameLst>
                                      </p:cBhvr>
                                      <p:tavLst>
                                        <p:tav tm="0">
                                          <p:val>
                                            <p:fltVal val="0"/>
                                          </p:val>
                                        </p:tav>
                                        <p:tav tm="100000">
                                          <p:val>
                                            <p:strVal val="#ppt_h"/>
                                          </p:val>
                                        </p:tav>
                                      </p:tavLst>
                                    </p:anim>
                                    <p:animEffect transition="in" filter="fade">
                                      <p:cBhvr>
                                        <p:cTn id="37" dur="500"/>
                                        <p:tgtEl>
                                          <p:spTgt spid="106"/>
                                        </p:tgtEl>
                                      </p:cBhvr>
                                    </p:animEffect>
                                  </p:childTnLst>
                                </p:cTn>
                              </p:par>
                              <p:par>
                                <p:cTn id="38" presetID="2" presetClass="entr" presetSubtype="4" accel="20000" decel="2000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 calcmode="lin" valueType="num">
                                      <p:cBhvr additive="base">
                                        <p:cTn id="40" dur="500" fill="hold"/>
                                        <p:tgtEl>
                                          <p:spTgt spid="111"/>
                                        </p:tgtEl>
                                        <p:attrNameLst>
                                          <p:attrName>ppt_x</p:attrName>
                                        </p:attrNameLst>
                                      </p:cBhvr>
                                      <p:tavLst>
                                        <p:tav tm="0">
                                          <p:val>
                                            <p:strVal val="#ppt_x"/>
                                          </p:val>
                                        </p:tav>
                                        <p:tav tm="100000">
                                          <p:val>
                                            <p:strVal val="#ppt_x"/>
                                          </p:val>
                                        </p:tav>
                                      </p:tavLst>
                                    </p:anim>
                                    <p:anim calcmode="lin" valueType="num">
                                      <p:cBhvr additive="base">
                                        <p:cTn id="41" dur="500" fill="hold"/>
                                        <p:tgtEl>
                                          <p:spTgt spid="111"/>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up)">
                                      <p:cBhvr>
                                        <p:cTn id="45" dur="500"/>
                                        <p:tgtEl>
                                          <p:spTgt spid="12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29"/>
                                        </p:tgtEl>
                                        <p:attrNameLst>
                                          <p:attrName>style.visibility</p:attrName>
                                        </p:attrNameLst>
                                      </p:cBhvr>
                                      <p:to>
                                        <p:strVal val="visible"/>
                                      </p:to>
                                    </p:set>
                                    <p:anim calcmode="lin" valueType="num">
                                      <p:cBhvr>
                                        <p:cTn id="49" dur="500" fill="hold"/>
                                        <p:tgtEl>
                                          <p:spTgt spid="129"/>
                                        </p:tgtEl>
                                        <p:attrNameLst>
                                          <p:attrName>ppt_w</p:attrName>
                                        </p:attrNameLst>
                                      </p:cBhvr>
                                      <p:tavLst>
                                        <p:tav tm="0">
                                          <p:val>
                                            <p:fltVal val="0"/>
                                          </p:val>
                                        </p:tav>
                                        <p:tav tm="100000">
                                          <p:val>
                                            <p:strVal val="#ppt_w"/>
                                          </p:val>
                                        </p:tav>
                                      </p:tavLst>
                                    </p:anim>
                                    <p:anim calcmode="lin" valueType="num">
                                      <p:cBhvr>
                                        <p:cTn id="50" dur="500" fill="hold"/>
                                        <p:tgtEl>
                                          <p:spTgt spid="129"/>
                                        </p:tgtEl>
                                        <p:attrNameLst>
                                          <p:attrName>ppt_h</p:attrName>
                                        </p:attrNameLst>
                                      </p:cBhvr>
                                      <p:tavLst>
                                        <p:tav tm="0">
                                          <p:val>
                                            <p:fltVal val="0"/>
                                          </p:val>
                                        </p:tav>
                                        <p:tav tm="100000">
                                          <p:val>
                                            <p:strVal val="#ppt_h"/>
                                          </p:val>
                                        </p:tav>
                                      </p:tavLst>
                                    </p:anim>
                                    <p:animEffect transition="in" filter="fade">
                                      <p:cBhvr>
                                        <p:cTn id="51" dur="500"/>
                                        <p:tgtEl>
                                          <p:spTgt spid="129"/>
                                        </p:tgtEl>
                                      </p:cBhvr>
                                    </p:animEffect>
                                  </p:childTnLst>
                                </p:cTn>
                              </p:par>
                              <p:par>
                                <p:cTn id="52" presetID="2" presetClass="entr" presetSubtype="4" accel="20000" decel="20000" fill="hold" grpId="0" nodeType="withEffect">
                                  <p:stCondLst>
                                    <p:cond delay="0"/>
                                  </p:stCondLst>
                                  <p:childTnLst>
                                    <p:set>
                                      <p:cBhvr>
                                        <p:cTn id="53" dur="1" fill="hold">
                                          <p:stCondLst>
                                            <p:cond delay="0"/>
                                          </p:stCondLst>
                                        </p:cTn>
                                        <p:tgtEl>
                                          <p:spTgt spid="133"/>
                                        </p:tgtEl>
                                        <p:attrNameLst>
                                          <p:attrName>style.visibility</p:attrName>
                                        </p:attrNameLst>
                                      </p:cBhvr>
                                      <p:to>
                                        <p:strVal val="visible"/>
                                      </p:to>
                                    </p:set>
                                    <p:anim calcmode="lin" valueType="num">
                                      <p:cBhvr additive="base">
                                        <p:cTn id="54" dur="500" fill="hold"/>
                                        <p:tgtEl>
                                          <p:spTgt spid="133"/>
                                        </p:tgtEl>
                                        <p:attrNameLst>
                                          <p:attrName>ppt_x</p:attrName>
                                        </p:attrNameLst>
                                      </p:cBhvr>
                                      <p:tavLst>
                                        <p:tav tm="0">
                                          <p:val>
                                            <p:strVal val="#ppt_x"/>
                                          </p:val>
                                        </p:tav>
                                        <p:tav tm="100000">
                                          <p:val>
                                            <p:strVal val="#ppt_x"/>
                                          </p:val>
                                        </p:tav>
                                      </p:tavLst>
                                    </p:anim>
                                    <p:anim calcmode="lin" valueType="num">
                                      <p:cBhvr additive="base">
                                        <p:cTn id="55"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4" grpId="0"/>
      <p:bldP spid="111" grpId="0"/>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0LAB13.JPG"/>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5680" r="15680"/>
          <a:stretch>
            <a:fillRect/>
          </a:stretch>
        </p:blipFill>
        <p:spPr>
          <a:xfrm>
            <a:off x="5534731" y="3219775"/>
            <a:ext cx="1170869" cy="1137739"/>
          </a:xfrm>
        </p:spPr>
      </p:pic>
      <p:sp>
        <p:nvSpPr>
          <p:cNvPr id="7" name="Title 6"/>
          <p:cNvSpPr>
            <a:spLocks noGrp="1"/>
          </p:cNvSpPr>
          <p:nvPr>
            <p:ph type="title"/>
          </p:nvPr>
        </p:nvSpPr>
        <p:spPr/>
        <p:txBody>
          <a:bodyPr/>
          <a:lstStyle/>
          <a:p>
            <a:r>
              <a:rPr lang="en-US" dirty="0"/>
              <a:t>MARGEM LABORATORIES</a:t>
            </a:r>
          </a:p>
        </p:txBody>
      </p:sp>
      <p:sp>
        <p:nvSpPr>
          <p:cNvPr id="27" name="Footer Text"/>
          <p:cNvSpPr txBox="1"/>
          <p:nvPr/>
        </p:nvSpPr>
        <p:spPr>
          <a:xfrm>
            <a:off x="492910" y="1680715"/>
            <a:ext cx="2917393" cy="161583"/>
          </a:xfrm>
          <a:prstGeom prst="rect">
            <a:avLst/>
          </a:prstGeom>
          <a:noFill/>
        </p:spPr>
        <p:txBody>
          <a:bodyPr wrap="square" lIns="0" tIns="0" rIns="0" bIns="0" rtlCol="0">
            <a:spAutoFit/>
          </a:bodyPr>
          <a:lstStyle/>
          <a:p>
            <a:r>
              <a:rPr lang="en-US" sz="1050" b="1" dirty="0">
                <a:solidFill>
                  <a:schemeClr val="tx1">
                    <a:lumMod val="50000"/>
                    <a:lumOff val="50000"/>
                  </a:schemeClr>
                </a:solidFill>
              </a:rPr>
              <a:t>Three-Step Sample Analysis Process</a:t>
            </a:r>
            <a:endParaRPr lang="en-US" sz="750" dirty="0">
              <a:solidFill>
                <a:schemeClr val="tx1">
                  <a:lumMod val="50000"/>
                  <a:lumOff val="50000"/>
                </a:schemeClr>
              </a:solidFill>
            </a:endParaRPr>
          </a:p>
        </p:txBody>
      </p:sp>
      <p:grpSp>
        <p:nvGrpSpPr>
          <p:cNvPr id="47" name="Group 68"/>
          <p:cNvGrpSpPr/>
          <p:nvPr/>
        </p:nvGrpSpPr>
        <p:grpSpPr>
          <a:xfrm>
            <a:off x="587038" y="2445244"/>
            <a:ext cx="470237" cy="470237"/>
            <a:chOff x="1028276" y="1427062"/>
            <a:chExt cx="839890" cy="839890"/>
          </a:xfrm>
        </p:grpSpPr>
        <p:sp>
          <p:nvSpPr>
            <p:cNvPr id="48" name="Oval 47"/>
            <p:cNvSpPr/>
            <p:nvPr/>
          </p:nvSpPr>
          <p:spPr>
            <a:xfrm>
              <a:off x="1028276" y="1427062"/>
              <a:ext cx="839890" cy="83989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9" name="Freeform 42"/>
            <p:cNvSpPr>
              <a:spLocks noEditPoints="1"/>
            </p:cNvSpPr>
            <p:nvPr/>
          </p:nvSpPr>
          <p:spPr bwMode="auto">
            <a:xfrm>
              <a:off x="1296250" y="1716194"/>
              <a:ext cx="303948" cy="2616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
        <p:nvSpPr>
          <p:cNvPr id="58" name="Text Placeholder 3"/>
          <p:cNvSpPr txBox="1">
            <a:spLocks/>
          </p:cNvSpPr>
          <p:nvPr/>
        </p:nvSpPr>
        <p:spPr>
          <a:xfrm>
            <a:off x="1410055" y="2575730"/>
            <a:ext cx="1904645" cy="138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spcBef>
                <a:spcPct val="20000"/>
              </a:spcBef>
              <a:defRPr/>
            </a:pPr>
            <a:r>
              <a:rPr lang="en-US" sz="900" b="1" dirty="0">
                <a:solidFill>
                  <a:schemeClr val="accent1"/>
                </a:solidFill>
                <a:cs typeface="+mj-cs"/>
              </a:rPr>
              <a:t>Fill the Analysis Request Form</a:t>
            </a:r>
            <a:endParaRPr lang="en-US" sz="825" dirty="0">
              <a:solidFill>
                <a:schemeClr val="bg1">
                  <a:lumMod val="65000"/>
                </a:schemeClr>
              </a:solidFill>
              <a:cs typeface="+mj-cs"/>
            </a:endParaRPr>
          </a:p>
        </p:txBody>
      </p:sp>
      <p:sp>
        <p:nvSpPr>
          <p:cNvPr id="67" name="Right Brace 66"/>
          <p:cNvSpPr/>
          <p:nvPr/>
        </p:nvSpPr>
        <p:spPr>
          <a:xfrm>
            <a:off x="1181454" y="2445244"/>
            <a:ext cx="75846" cy="470237"/>
          </a:xfrm>
          <a:prstGeom prst="rightBrace">
            <a:avLst>
              <a:gd name="adj1" fmla="val 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grpSp>
        <p:nvGrpSpPr>
          <p:cNvPr id="70" name="Group 69"/>
          <p:cNvGrpSpPr/>
          <p:nvPr/>
        </p:nvGrpSpPr>
        <p:grpSpPr>
          <a:xfrm>
            <a:off x="587038" y="3037340"/>
            <a:ext cx="470237" cy="470237"/>
            <a:chOff x="1028276" y="2372969"/>
            <a:chExt cx="839890" cy="839890"/>
          </a:xfrm>
        </p:grpSpPr>
        <p:sp>
          <p:nvSpPr>
            <p:cNvPr id="71" name="Oval 70"/>
            <p:cNvSpPr/>
            <p:nvPr/>
          </p:nvSpPr>
          <p:spPr>
            <a:xfrm>
              <a:off x="1028276" y="2372969"/>
              <a:ext cx="839890" cy="83989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2" name="Freeform 178"/>
            <p:cNvSpPr>
              <a:spLocks noEditPoints="1"/>
            </p:cNvSpPr>
            <p:nvPr/>
          </p:nvSpPr>
          <p:spPr bwMode="auto">
            <a:xfrm>
              <a:off x="1296248" y="2678452"/>
              <a:ext cx="303952" cy="228924"/>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
        <p:nvSpPr>
          <p:cNvPr id="76" name="Text Placeholder 3"/>
          <p:cNvSpPr txBox="1">
            <a:spLocks/>
          </p:cNvSpPr>
          <p:nvPr/>
        </p:nvSpPr>
        <p:spPr>
          <a:xfrm>
            <a:off x="1410055" y="3076252"/>
            <a:ext cx="1904645"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spcBef>
                <a:spcPct val="20000"/>
              </a:spcBef>
              <a:defRPr/>
            </a:pPr>
            <a:r>
              <a:rPr lang="en-US" sz="900" b="1" dirty="0">
                <a:solidFill>
                  <a:schemeClr val="accent2"/>
                </a:solidFill>
                <a:cs typeface="+mj-cs"/>
              </a:rPr>
              <a:t>Get an appointment from Sampling Admissions Unit</a:t>
            </a:r>
            <a:endParaRPr lang="en-US" sz="825" dirty="0">
              <a:solidFill>
                <a:schemeClr val="tx1">
                  <a:lumMod val="75000"/>
                  <a:lumOff val="25000"/>
                </a:schemeClr>
              </a:solidFill>
              <a:cs typeface="+mj-cs"/>
            </a:endParaRPr>
          </a:p>
        </p:txBody>
      </p:sp>
      <p:sp>
        <p:nvSpPr>
          <p:cNvPr id="78" name="Right Brace 77"/>
          <p:cNvSpPr/>
          <p:nvPr/>
        </p:nvSpPr>
        <p:spPr>
          <a:xfrm>
            <a:off x="1181454" y="3037340"/>
            <a:ext cx="75846" cy="470237"/>
          </a:xfrm>
          <a:prstGeom prst="rightBrace">
            <a:avLst>
              <a:gd name="adj1" fmla="val 0"/>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grpSp>
        <p:nvGrpSpPr>
          <p:cNvPr id="80" name="Group 70"/>
          <p:cNvGrpSpPr/>
          <p:nvPr/>
        </p:nvGrpSpPr>
        <p:grpSpPr>
          <a:xfrm>
            <a:off x="587038" y="3586162"/>
            <a:ext cx="470237" cy="470237"/>
            <a:chOff x="1028277" y="3364715"/>
            <a:chExt cx="839890" cy="839890"/>
          </a:xfrm>
        </p:grpSpPr>
        <p:sp>
          <p:nvSpPr>
            <p:cNvPr id="81" name="Oval 80"/>
            <p:cNvSpPr/>
            <p:nvPr/>
          </p:nvSpPr>
          <p:spPr>
            <a:xfrm>
              <a:off x="1028277" y="3364715"/>
              <a:ext cx="839890" cy="83989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2" name="Freeform 81"/>
            <p:cNvSpPr>
              <a:spLocks noEditPoints="1"/>
            </p:cNvSpPr>
            <p:nvPr/>
          </p:nvSpPr>
          <p:spPr bwMode="auto">
            <a:xfrm>
              <a:off x="1308756" y="3634610"/>
              <a:ext cx="278940" cy="3001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3"/>
            </a:solidFill>
            <a:ln w="9525">
              <a:noFill/>
              <a:round/>
              <a:headEnd/>
              <a:tailEnd/>
            </a:ln>
          </p:spPr>
          <p:txBody>
            <a:bodyPr vert="horz" wrap="square" lIns="68580" tIns="34290" rIns="68580" bIns="34290" numCol="1" anchor="t" anchorCtr="0" compatLnSpc="1">
              <a:prstTxWarp prst="textNoShape">
                <a:avLst/>
              </a:prstTxWarp>
            </a:bodyPr>
            <a:lstStyle/>
            <a:p>
              <a:endParaRPr lang="en-US" sz="1500" dirty="0"/>
            </a:p>
          </p:txBody>
        </p:sp>
      </p:grpSp>
      <p:sp>
        <p:nvSpPr>
          <p:cNvPr id="83" name="Text Placeholder 3"/>
          <p:cNvSpPr txBox="1">
            <a:spLocks/>
          </p:cNvSpPr>
          <p:nvPr/>
        </p:nvSpPr>
        <p:spPr>
          <a:xfrm>
            <a:off x="1410055" y="3625074"/>
            <a:ext cx="1904645" cy="2769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spcBef>
                <a:spcPct val="20000"/>
              </a:spcBef>
              <a:defRPr/>
            </a:pPr>
            <a:r>
              <a:rPr lang="en-US" sz="900" b="1" dirty="0">
                <a:solidFill>
                  <a:schemeClr val="accent3"/>
                </a:solidFill>
                <a:cs typeface="+mj-cs"/>
              </a:rPr>
              <a:t>Testing of the sample on an appropriate date</a:t>
            </a:r>
            <a:endParaRPr lang="en-US" sz="825" dirty="0">
              <a:solidFill>
                <a:schemeClr val="bg1">
                  <a:lumMod val="65000"/>
                </a:schemeClr>
              </a:solidFill>
              <a:cs typeface="+mj-cs"/>
            </a:endParaRPr>
          </a:p>
        </p:txBody>
      </p:sp>
      <p:sp>
        <p:nvSpPr>
          <p:cNvPr id="84" name="Right Brace 83"/>
          <p:cNvSpPr/>
          <p:nvPr/>
        </p:nvSpPr>
        <p:spPr>
          <a:xfrm>
            <a:off x="1195742" y="3634085"/>
            <a:ext cx="75846" cy="470237"/>
          </a:xfrm>
          <a:prstGeom prst="rightBrace">
            <a:avLst>
              <a:gd name="adj1" fmla="val 0"/>
              <a:gd name="adj2"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pic>
        <p:nvPicPr>
          <p:cNvPr id="5" name="Picture 4" descr="0LAB17.JP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517600" y="1924253"/>
            <a:ext cx="1188000" cy="1151999"/>
          </a:xfrm>
          <a:prstGeom prst="rect">
            <a:avLst/>
          </a:prstGeom>
        </p:spPr>
      </p:pic>
      <p:pic>
        <p:nvPicPr>
          <p:cNvPr id="6" name="Picture 5" descr="4.JPG"/>
          <p:cNvPicPr>
            <a:picLocks/>
          </p:cNvPicPr>
          <p:nvPr/>
        </p:nvPicPr>
        <p:blipFill>
          <a:blip r:embed="rId5">
            <a:extLst>
              <a:ext uri="{28A0092B-C50C-407E-A947-70E740481C1C}">
                <a14:useLocalDpi xmlns:a14="http://schemas.microsoft.com/office/drawing/2010/main" val="0"/>
              </a:ext>
            </a:extLst>
          </a:blip>
          <a:stretch>
            <a:fillRect/>
          </a:stretch>
        </p:blipFill>
        <p:spPr>
          <a:xfrm>
            <a:off x="4191000" y="1939069"/>
            <a:ext cx="1188000" cy="1152000"/>
          </a:xfrm>
          <a:prstGeom prst="rect">
            <a:avLst/>
          </a:prstGeom>
        </p:spPr>
      </p:pic>
      <p:pic>
        <p:nvPicPr>
          <p:cNvPr id="9" name="Picture 8" descr="0B0A9877.JPG"/>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191000" y="3205514"/>
            <a:ext cx="1188000" cy="1152000"/>
          </a:xfrm>
          <a:prstGeom prst="rect">
            <a:avLst/>
          </a:prstGeom>
        </p:spPr>
      </p:pic>
    </p:spTree>
    <p:extLst>
      <p:ext uri="{BB962C8B-B14F-4D97-AF65-F5344CB8AC3E}">
        <p14:creationId xmlns:p14="http://schemas.microsoft.com/office/powerpoint/2010/main" val="1848768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left)">
                                      <p:cBhvr>
                                        <p:cTn id="21" dur="500"/>
                                        <p:tgtEl>
                                          <p:spTgt spid="58"/>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left)">
                                      <p:cBhvr>
                                        <p:cTn id="31" dur="500"/>
                                        <p:tgtEl>
                                          <p:spTgt spid="7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left)">
                                      <p:cBhvr>
                                        <p:cTn id="35" dur="500"/>
                                        <p:tgtEl>
                                          <p:spTgt spid="76"/>
                                        </p:tgtEl>
                                      </p:cBhvr>
                                    </p:animEffect>
                                  </p:childTnLst>
                                </p:cTn>
                              </p:par>
                            </p:childTnLst>
                          </p:cTn>
                        </p:par>
                        <p:par>
                          <p:cTn id="36" fill="hold">
                            <p:stCondLst>
                              <p:cond delay="3500"/>
                            </p:stCondLst>
                            <p:childTnLst>
                              <p:par>
                                <p:cTn id="37" presetID="53"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left)">
                                      <p:cBhvr>
                                        <p:cTn id="45" dur="500"/>
                                        <p:tgtEl>
                                          <p:spTgt spid="84"/>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wipe(left)">
                                      <p:cBhvr>
                                        <p:cTn id="4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8" grpId="0"/>
      <p:bldP spid="67" grpId="0" animBg="1"/>
      <p:bldP spid="76" grpId="0"/>
      <p:bldP spid="78" grpId="0" animBg="1"/>
      <p:bldP spid="83" grpId="0"/>
      <p:bldP spid="84" grpId="0" animBg="1"/>
    </p:bldLst>
  </p:timing>
</p:sld>
</file>

<file path=ppt/theme/theme1.xml><?xml version="1.0" encoding="utf-8"?>
<a:theme xmlns:a="http://schemas.openxmlformats.org/drawingml/2006/main" name="2_Custom Design">
  <a:themeElements>
    <a:clrScheme name="10_Theme10">
      <a:dk1>
        <a:srgbClr val="262626"/>
      </a:dk1>
      <a:lt1>
        <a:srgbClr val="FFFFFF"/>
      </a:lt1>
      <a:dk2>
        <a:srgbClr val="262626"/>
      </a:dk2>
      <a:lt2>
        <a:srgbClr val="FFFFFF"/>
      </a:lt2>
      <a:accent1>
        <a:srgbClr val="595698"/>
      </a:accent1>
      <a:accent2>
        <a:srgbClr val="866CAC"/>
      </a:accent2>
      <a:accent3>
        <a:srgbClr val="4376AB"/>
      </a:accent3>
      <a:accent4>
        <a:srgbClr val="5F5CA3"/>
      </a:accent4>
      <a:accent5>
        <a:srgbClr val="785CA3"/>
      </a:accent5>
      <a:accent6>
        <a:srgbClr val="725CA2"/>
      </a:accent6>
      <a:hlink>
        <a:srgbClr val="FFFFFF"/>
      </a:hlink>
      <a:folHlink>
        <a:srgbClr val="595959"/>
      </a:folHlink>
    </a:clrScheme>
    <a:fontScheme name="Custom 5">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51263</TotalTime>
  <Words>2034</Words>
  <Application>Microsoft Office PowerPoint</Application>
  <PresentationFormat>Özel</PresentationFormat>
  <Paragraphs>219</Paragraphs>
  <Slides>21</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Book Antiqua</vt:lpstr>
      <vt:lpstr>Calibri</vt:lpstr>
      <vt:lpstr>HP Simplified</vt:lpstr>
      <vt:lpstr>Roboto</vt:lpstr>
      <vt:lpstr>Roboto Condensed</vt:lpstr>
      <vt:lpstr>2_Custom Design</vt:lpstr>
      <vt:lpstr>PowerPoint Sunusu</vt:lpstr>
      <vt:lpstr>History</vt:lpstr>
      <vt:lpstr>PowerPoint Sunusu</vt:lpstr>
      <vt:lpstr>MISSION &amp; VISION</vt:lpstr>
      <vt:lpstr>PowerPoint Sunusu</vt:lpstr>
      <vt:lpstr>PowerPoint Sunusu</vt:lpstr>
      <vt:lpstr>OUR TEAM</vt:lpstr>
      <vt:lpstr>OUR TARGET</vt:lpstr>
      <vt:lpstr>MARGEM LABORATORIES</vt:lpstr>
      <vt:lpstr>MARGEM LABORATORIES</vt:lpstr>
      <vt:lpstr>Metallography Laboratory</vt:lpstr>
      <vt:lpstr>STATİC Test Laboratory</vt:lpstr>
      <vt:lpstr>DYNAMİC Test Laboratory</vt:lpstr>
      <vt:lpstr>Residual Stress Measurement Laboratory</vt:lpstr>
      <vt:lpstr>SEM Laboratory</vt:lpstr>
      <vt:lpstr>XRD-XRF Laboratory</vt:lpstr>
      <vt:lpstr>FTIR-UV-Atomic Absorbtion Laboratory</vt:lpstr>
      <vt:lpstr>Spectral Analysis Laboratory</vt:lpstr>
      <vt:lpstr>DTA/TGA/DSC Laboratory</vt:lpstr>
      <vt:lpstr>OTHER ACTIVE LABORATORIES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ENGIN CEVIK</cp:lastModifiedBy>
  <cp:revision>9391</cp:revision>
  <dcterms:created xsi:type="dcterms:W3CDTF">2014-09-03T19:30:44Z</dcterms:created>
  <dcterms:modified xsi:type="dcterms:W3CDTF">2022-11-23T11:09:03Z</dcterms:modified>
</cp:coreProperties>
</file>